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9" r:id="rId1"/>
  </p:sldMasterIdLst>
  <p:notesMasterIdLst>
    <p:notesMasterId r:id="rId40"/>
  </p:notesMasterIdLst>
  <p:sldIdLst>
    <p:sldId id="341" r:id="rId2"/>
    <p:sldId id="345" r:id="rId3"/>
    <p:sldId id="346" r:id="rId4"/>
    <p:sldId id="347" r:id="rId5"/>
    <p:sldId id="348" r:id="rId6"/>
    <p:sldId id="349" r:id="rId7"/>
    <p:sldId id="309" r:id="rId8"/>
    <p:sldId id="351" r:id="rId9"/>
    <p:sldId id="307" r:id="rId10"/>
    <p:sldId id="311" r:id="rId11"/>
    <p:sldId id="317" r:id="rId12"/>
    <p:sldId id="312" r:id="rId13"/>
    <p:sldId id="313" r:id="rId14"/>
    <p:sldId id="314" r:id="rId15"/>
    <p:sldId id="315" r:id="rId16"/>
    <p:sldId id="316" r:id="rId17"/>
    <p:sldId id="318" r:id="rId18"/>
    <p:sldId id="368" r:id="rId19"/>
    <p:sldId id="369" r:id="rId20"/>
    <p:sldId id="370" r:id="rId21"/>
    <p:sldId id="371" r:id="rId22"/>
    <p:sldId id="372" r:id="rId23"/>
    <p:sldId id="373" r:id="rId24"/>
    <p:sldId id="374" r:id="rId25"/>
    <p:sldId id="375" r:id="rId26"/>
    <p:sldId id="376" r:id="rId27"/>
    <p:sldId id="324" r:id="rId28"/>
    <p:sldId id="337" r:id="rId29"/>
    <p:sldId id="338" r:id="rId30"/>
    <p:sldId id="336" r:id="rId31"/>
    <p:sldId id="325" r:id="rId32"/>
    <p:sldId id="330" r:id="rId33"/>
    <p:sldId id="333" r:id="rId34"/>
    <p:sldId id="332" r:id="rId35"/>
    <p:sldId id="335" r:id="rId36"/>
    <p:sldId id="329" r:id="rId37"/>
    <p:sldId id="377" r:id="rId38"/>
    <p:sldId id="378" r:id="rId39"/>
  </p:sldIdLst>
  <p:sldSz cx="9144000" cy="5143500" type="screen16x9"/>
  <p:notesSz cx="7315200" cy="9601200"/>
  <p:embeddedFontLst>
    <p:embeddedFont>
      <p:font typeface="Bahnschrift" panose="020B0502040204020203" pitchFamily="34" charset="0"/>
      <p:regular r:id="rId41"/>
      <p:bold r:id="rId42"/>
    </p:embeddedFont>
    <p:embeddedFont>
      <p:font typeface="BN United" panose="02000500000000000000" pitchFamily="2" charset="-79"/>
      <p:regular r:id="rId43"/>
    </p:embeddedFont>
    <p:embeddedFont>
      <p:font typeface="Calibri" panose="020F0502020204030204" pitchFamily="34" charset="0"/>
      <p:regular r:id="rId44"/>
      <p:bold r:id="rId45"/>
      <p:italic r:id="rId46"/>
      <p:boldItalic r:id="rId47"/>
    </p:embeddedFont>
    <p:embeddedFont>
      <p:font typeface="Calibri Light" panose="020F0302020204030204" pitchFamily="34" charset="0"/>
      <p:regular r:id="rId48"/>
      <p:italic r:id="rId49"/>
    </p:embeddedFont>
    <p:embeddedFont>
      <p:font typeface="Cambria Math" panose="02040503050406030204" pitchFamily="18" charset="0"/>
      <p:regular r:id="rId50"/>
    </p:embeddedFont>
    <p:embeddedFont>
      <p:font typeface="Segoe UI Semilight" panose="020B0402040204020203" pitchFamily="34" charset="0"/>
      <p:regular r:id="rId51"/>
      <p:italic r:id="rId52"/>
    </p:embeddedFont>
  </p:embeddedFontLst>
  <p:defaultTextStyle>
    <a:defPPr>
      <a:defRPr lang="he-IL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6F0E8"/>
    <a:srgbClr val="D2CCC8"/>
    <a:srgbClr val="D1C6BA"/>
    <a:srgbClr val="CCA6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743" autoAdjust="0"/>
    <p:restoredTop sz="65564" autoAdjust="0"/>
  </p:normalViewPr>
  <p:slideViewPr>
    <p:cSldViewPr snapToGrid="0">
      <p:cViewPr varScale="1">
        <p:scale>
          <a:sx n="51" d="100"/>
          <a:sy n="51" d="100"/>
        </p:scale>
        <p:origin x="1184" y="4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2.fntdata"/><Relationship Id="rId47" Type="http://schemas.openxmlformats.org/officeDocument/2006/relationships/font" Target="fonts/font7.fntdata"/><Relationship Id="rId50" Type="http://schemas.openxmlformats.org/officeDocument/2006/relationships/font" Target="fonts/font10.fntdata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1.fntdata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font" Target="fonts/font5.fntdata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4.fntdata"/><Relationship Id="rId52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3.fntdata"/><Relationship Id="rId48" Type="http://schemas.openxmlformats.org/officeDocument/2006/relationships/font" Target="fonts/font8.fntdata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11.fntdata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45" tIns="96645" rIns="96645" bIns="9664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spcFirstLastPara="1" wrap="square" lIns="96645" tIns="96645" rIns="96645" bIns="96645" anchor="t" anchorCtr="0">
            <a:noAutofit/>
          </a:bodyPr>
          <a:lstStyle/>
          <a:p>
            <a:pPr marL="0" indent="0" algn="r" rtl="1"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394798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1299e87e9bb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1299e87e9bb_0_119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spcFirstLastPara="1" wrap="square" lIns="96645" tIns="96645" rIns="96645" bIns="96645" anchor="t" anchorCtr="0">
            <a:noAutofit/>
          </a:bodyPr>
          <a:lstStyle/>
          <a:p>
            <a:pPr marL="0" indent="0" algn="r" defTabSz="966612" rtl="1">
              <a:lnSpc>
                <a:spcPct val="150000"/>
              </a:lnSpc>
              <a:buNone/>
            </a:pPr>
            <a:r>
              <a:rPr lang="he-IL" sz="12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עדן:</a:t>
            </a:r>
          </a:p>
          <a:p>
            <a:pPr marL="0" indent="0" algn="r" defTabSz="966612" rtl="1">
              <a:lnSpc>
                <a:spcPct val="150000"/>
              </a:lnSpc>
              <a:buNone/>
            </a:pPr>
            <a:endParaRPr lang="he-IL" sz="12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0" indent="0" algn="r" defTabSz="966612" rtl="1">
              <a:lnSpc>
                <a:spcPct val="150000"/>
              </a:lnSpc>
              <a:buNone/>
            </a:pPr>
            <a:r>
              <a:rPr lang="he-IL" sz="12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בני אדם מסוגלים למקד את השמיעה שלהם בדובר אחד גם אם הסביבה רועשת, אפקט זה נקרא אפקט מסיבת הקוקטייל.</a:t>
            </a:r>
          </a:p>
          <a:p>
            <a:pPr marL="0" indent="0" algn="r" rtl="1">
              <a:lnSpc>
                <a:spcPct val="150000"/>
              </a:lnSpc>
              <a:buNone/>
            </a:pPr>
            <a:r>
              <a:rPr lang="he-IL" sz="12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פתרון של בעיה זו בעזרת שמע בלבד כקלט הוא הרבה יותר קשה, יש מחקר שהראה שצפייה בפנים של הדובר משפרת את היכולת להקשיב לו.</a:t>
            </a:r>
            <a:br>
              <a:rPr lang="en-US" sz="1200" dirty="0">
                <a:latin typeface="Segoe UI Semilight" panose="020B0402040204020203" pitchFamily="34" charset="0"/>
                <a:cs typeface="Segoe UI Semilight" panose="020B0402040204020203" pitchFamily="34" charset="0"/>
              </a:rPr>
            </a:br>
            <a:r>
              <a:rPr lang="he-IL" sz="12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ולכן גם הוידאו בנוסף עוזר למודל להתמקד למי שייך כל שמע ולשפר את ההפרדה של הדיבור.</a:t>
            </a:r>
          </a:p>
          <a:p>
            <a:pPr marL="0" indent="0" algn="r" rtl="1">
              <a:lnSpc>
                <a:spcPct val="150000"/>
              </a:lnSpc>
              <a:buNone/>
            </a:pPr>
            <a:r>
              <a:rPr lang="he-IL" sz="12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ועכשיו נראה איך עושים זאת מבחינה חישובית.</a:t>
            </a:r>
            <a:endParaRPr lang="en-US" sz="12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35288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1299e87e9bb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1299e87e9bb_0_119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spcFirstLastPara="1" wrap="square" lIns="96645" tIns="96645" rIns="96645" bIns="96645" anchor="t" anchorCtr="0">
            <a:noAutofit/>
          </a:bodyPr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he-IL" sz="11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עדן:</a:t>
            </a:r>
          </a:p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he-IL" sz="11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he-IL" sz="11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ההשוואות נמדדות ע"י </a:t>
            </a:r>
            <a:r>
              <a:rPr lang="en-US" sz="11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SDR</a:t>
            </a:r>
            <a:r>
              <a:rPr lang="he-IL" sz="11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(</a:t>
            </a:r>
            <a:r>
              <a:rPr lang="en-US" sz="11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Source-to-Distortion Ratio</a:t>
            </a:r>
            <a:r>
              <a:rPr lang="he-IL" sz="11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) – מדד לכמה טוב המקור נשמע.</a:t>
            </a:r>
          </a:p>
        </p:txBody>
      </p:sp>
    </p:spTree>
    <p:extLst>
      <p:ext uri="{BB962C8B-B14F-4D97-AF65-F5344CB8AC3E}">
        <p14:creationId xmlns:p14="http://schemas.microsoft.com/office/powerpoint/2010/main" val="21691930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1299e87e9bb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1299e87e9bb_0_119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spcFirstLastPara="1" wrap="square" lIns="96645" tIns="96645" rIns="96645" bIns="96645" anchor="t" anchorCtr="0">
            <a:noAutofit/>
          </a:bodyPr>
          <a:lstStyle/>
          <a:p>
            <a:pPr marL="0" indent="0" algn="r" defTabSz="966612" rtl="1">
              <a:lnSpc>
                <a:spcPct val="150000"/>
              </a:lnSpc>
              <a:buNone/>
            </a:pPr>
            <a:r>
              <a:rPr lang="he-IL" sz="12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עדן:</a:t>
            </a:r>
          </a:p>
          <a:p>
            <a:pPr marL="0" indent="0" algn="r" defTabSz="966612" rtl="1">
              <a:lnSpc>
                <a:spcPct val="150000"/>
              </a:lnSpc>
              <a:buNone/>
            </a:pPr>
            <a:endParaRPr lang="he-IL" sz="12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SNR </a:t>
            </a:r>
            <a:r>
              <a:rPr lang="he-IL" sz="11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מדידת היחס בין עוצמת הרעש לעוצמת הקול, אם היחס הוא יותר מ1:1 אז עוצמת האות יותר חזקה מעוצמת הרעש</a:t>
            </a:r>
            <a:endParaRPr lang="en-US" sz="11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0" indent="0" algn="r"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713198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1299e87e9bb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1299e87e9bb_0_119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spcFirstLastPara="1" wrap="square" lIns="96645" tIns="96645" rIns="96645" bIns="96645" anchor="t" anchorCtr="0">
            <a:noAutofit/>
          </a:bodyPr>
          <a:lstStyle/>
          <a:p>
            <a:pPr marL="0" indent="0" algn="r" defTabSz="966612" rtl="1">
              <a:lnSpc>
                <a:spcPct val="150000"/>
              </a:lnSpc>
              <a:buNone/>
            </a:pPr>
            <a:r>
              <a:rPr lang="he-IL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עדן:</a:t>
            </a:r>
          </a:p>
          <a:p>
            <a:pPr marL="0" indent="0" algn="r" defTabSz="966612" rtl="1">
              <a:lnSpc>
                <a:spcPct val="150000"/>
              </a:lnSpc>
              <a:buNone/>
            </a:pPr>
            <a:endParaRPr lang="he-IL" sz="14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2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SNR </a:t>
            </a:r>
            <a:r>
              <a:rPr lang="he-IL" sz="12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מדידת היחס בין עוצמת הרעש לעוצמת הקול, אם היחס הוא יותר מ1:1 אז עוצמת האות יותר חזקה מעוצמת הרעש</a:t>
            </a:r>
          </a:p>
          <a:p>
            <a:pPr marL="0" indent="0" algn="r">
              <a:buNone/>
            </a:pPr>
            <a:endParaRPr lang="he-IL" sz="1200" dirty="0"/>
          </a:p>
        </p:txBody>
      </p:sp>
    </p:spTree>
    <p:extLst>
      <p:ext uri="{BB962C8B-B14F-4D97-AF65-F5344CB8AC3E}">
        <p14:creationId xmlns:p14="http://schemas.microsoft.com/office/powerpoint/2010/main" val="9054773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1299e87e9bb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1299e87e9bb_0_119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spcFirstLastPara="1" wrap="square" lIns="96645" tIns="96645" rIns="96645" bIns="96645" anchor="t" anchorCtr="0">
            <a:noAutofit/>
          </a:bodyPr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he-IL" sz="11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עדן:</a:t>
            </a:r>
          </a:p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he-IL" sz="11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15843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1299e87e9bb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1299e87e9bb_0_119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spcFirstLastPara="1" wrap="square" lIns="96645" tIns="96645" rIns="96645" bIns="96645" anchor="t" anchorCtr="0">
            <a:noAutofit/>
          </a:bodyPr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he-IL" sz="20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עדן:</a:t>
            </a:r>
          </a:p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he-IL" sz="20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0" indent="0" algn="r" rtl="1">
              <a:buNone/>
            </a:pPr>
            <a:r>
              <a:rPr lang="he-IL" sz="2000" dirty="0"/>
              <a:t>עבור כל קטע וידאו:</a:t>
            </a:r>
            <a:br>
              <a:rPr lang="en-US" sz="2000" dirty="0"/>
            </a:br>
            <a:r>
              <a:rPr lang="he-IL" sz="2000" dirty="0"/>
              <a:t>1. נפעיל זיהוי פנים לכל פריים (75 תמונות של פנים לכל דובר, בהנחה שהסרטונים באורך של 3 שניות במהירות של </a:t>
            </a:r>
            <a:r>
              <a:rPr lang="en-US" sz="2000" dirty="0"/>
              <a:t>FPS 25</a:t>
            </a:r>
            <a:r>
              <a:rPr lang="he-IL" sz="2000" dirty="0"/>
              <a:t>).</a:t>
            </a:r>
          </a:p>
          <a:p>
            <a:pPr marL="0" indent="0" algn="r" rtl="1">
              <a:buNone/>
            </a:pPr>
            <a:r>
              <a:rPr lang="he-IL" sz="20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2. לכל חיתוך של פנים מהשלב הקודם - נשתמש ברשת ‘</a:t>
            </a:r>
            <a:r>
              <a:rPr lang="en-US" sz="20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pretrained recognition network</a:t>
            </a:r>
            <a:r>
              <a:rPr lang="he-IL" sz="20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' לחישוב </a:t>
            </a:r>
            <a:r>
              <a:rPr lang="en-US" sz="20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face embedding</a:t>
            </a:r>
            <a:r>
              <a:rPr lang="he-IL" sz="20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– לכל פרצוף נקבל וקטור שמייצג אותו.</a:t>
            </a:r>
          </a:p>
          <a:p>
            <a:pPr marL="0" lvl="0" indent="0" algn="r" rtl="1">
              <a:lnSpc>
                <a:spcPct val="150000"/>
              </a:lnSpc>
              <a:spcAft>
                <a:spcPts val="1200"/>
              </a:spcAft>
              <a:buNone/>
            </a:pPr>
            <a:r>
              <a:rPr lang="he-IL" sz="20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סה"כ נקבל </a:t>
            </a:r>
            <a:r>
              <a:rPr lang="en-US" sz="20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face embedding</a:t>
            </a:r>
            <a:r>
              <a:rPr lang="he-IL" sz="20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לכל פרצוף </a:t>
            </a:r>
            <a:r>
              <a:rPr lang="en-US" sz="12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over time</a:t>
            </a:r>
            <a:r>
              <a:rPr lang="he-IL" sz="12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.</a:t>
            </a:r>
            <a:br>
              <a:rPr lang="en-US" sz="1200" dirty="0">
                <a:latin typeface="Segoe UI Semilight" panose="020B0402040204020203" pitchFamily="34" charset="0"/>
                <a:cs typeface="Segoe UI Semilight" panose="020B0402040204020203" pitchFamily="34" charset="0"/>
              </a:rPr>
            </a:br>
            <a:r>
              <a:rPr lang="he-IL" sz="12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הערה -  ניסו להשתמש ישירות בפיקסלים של הפנים ללא שימוש ב</a:t>
            </a:r>
            <a:r>
              <a:rPr lang="en-US" sz="12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face embedding</a:t>
            </a:r>
            <a:r>
              <a:rPr lang="he-IL" sz="12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אבל זה עבד פחות טוב.</a:t>
            </a:r>
            <a:endParaRPr lang="en-US" sz="12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0" marR="0" lvl="0" indent="0" algn="r" defTabSz="914400" rtl="1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br>
              <a:rPr lang="en-US" sz="1200" dirty="0">
                <a:latin typeface="Segoe UI Semilight" panose="020B0402040204020203" pitchFamily="34" charset="0"/>
                <a:cs typeface="Segoe UI Semilight" panose="020B0402040204020203" pitchFamily="34" charset="0"/>
              </a:rPr>
            </a:br>
            <a:r>
              <a:rPr lang="he-IL" sz="28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לחלק של האודיו כמו שהזכרנו בשקף הקודם – הם השתמשו ב</a:t>
            </a:r>
            <a:r>
              <a:rPr lang="en-US" sz="28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STFT</a:t>
            </a:r>
            <a:r>
              <a:rPr lang="he-IL" sz="28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ע"מ לקבל את הספקטוגרמה.</a:t>
            </a:r>
            <a:br>
              <a:rPr lang="en-US" sz="2800" dirty="0">
                <a:latin typeface="Segoe UI Semilight" panose="020B0402040204020203" pitchFamily="34" charset="0"/>
                <a:cs typeface="Segoe UI Semilight" panose="020B0402040204020203" pitchFamily="34" charset="0"/>
              </a:rPr>
            </a:br>
            <a:br>
              <a:rPr lang="en-US" sz="2800" dirty="0">
                <a:latin typeface="Segoe UI Semilight" panose="020B0402040204020203" pitchFamily="34" charset="0"/>
                <a:cs typeface="Segoe UI Semilight" panose="020B0402040204020203" pitchFamily="34" charset="0"/>
              </a:rPr>
            </a:br>
            <a:r>
              <a:rPr lang="he-IL" sz="28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לאחר מכן </a:t>
            </a:r>
            <a:r>
              <a:rPr lang="he-IL" sz="2800" dirty="0" err="1">
                <a:latin typeface="Segoe UI Semilight" panose="020B0402040204020203" pitchFamily="34" charset="0"/>
                <a:cs typeface="Segoe UI Semilight" panose="020B0402040204020203" pitchFamily="34" charset="0"/>
              </a:rPr>
              <a:t>הכל</a:t>
            </a:r>
            <a:r>
              <a:rPr lang="he-IL" sz="28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נכנס למודל – '</a:t>
            </a:r>
            <a:r>
              <a:rPr lang="en-US" sz="2800" dirty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Audio Visual separation model</a:t>
            </a:r>
            <a:r>
              <a:rPr lang="he-IL" sz="28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' – מוסבר בשקף הבא.</a:t>
            </a:r>
            <a:br>
              <a:rPr lang="en-US" sz="2800" dirty="0">
                <a:latin typeface="Segoe UI Semilight" panose="020B0402040204020203" pitchFamily="34" charset="0"/>
                <a:cs typeface="Segoe UI Semilight" panose="020B0402040204020203" pitchFamily="34" charset="0"/>
              </a:rPr>
            </a:br>
            <a:r>
              <a:rPr lang="he-IL" sz="28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הפלט של המודל הוא </a:t>
            </a:r>
            <a:r>
              <a:rPr lang="en-US" sz="28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Mask</a:t>
            </a:r>
            <a:r>
              <a:rPr lang="he-IL" sz="28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לכל דובר.</a:t>
            </a:r>
            <a:br>
              <a:rPr lang="en-US" sz="2800" dirty="0">
                <a:latin typeface="Segoe UI Semilight" panose="020B0402040204020203" pitchFamily="34" charset="0"/>
                <a:cs typeface="Segoe UI Semilight" panose="020B0402040204020203" pitchFamily="34" charset="0"/>
              </a:rPr>
            </a:br>
            <a:r>
              <a:rPr lang="he-IL" sz="28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ה</a:t>
            </a:r>
            <a:r>
              <a:rPr lang="en-US" sz="105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Mask</a:t>
            </a:r>
            <a:r>
              <a:rPr lang="he-IL" sz="105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הוא מספר בין 0 ל1 שנועד להכפלה </a:t>
            </a:r>
            <a:r>
              <a:rPr lang="he-IL" sz="1050" dirty="0" err="1">
                <a:latin typeface="Segoe UI Semilight" panose="020B0402040204020203" pitchFamily="34" charset="0"/>
                <a:cs typeface="Segoe UI Semilight" panose="020B0402040204020203" pitchFamily="34" charset="0"/>
              </a:rPr>
              <a:t>בספקטוגרמה</a:t>
            </a:r>
            <a:r>
              <a:rPr lang="he-IL" sz="105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של הקלט הרועש ולאחר מכן להפוך את זה</a:t>
            </a:r>
            <a:r>
              <a:rPr lang="en-US" sz="105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</a:t>
            </a:r>
            <a:r>
              <a:rPr lang="he-IL" sz="105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חזרה לזמן ע"מ לקבל</a:t>
            </a:r>
            <a:r>
              <a:rPr lang="en-US" sz="105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</a:t>
            </a:r>
            <a:r>
              <a:rPr lang="he-IL" sz="105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את האודיו הנקי לכל דובר </a:t>
            </a:r>
            <a:r>
              <a:rPr lang="he-IL" sz="1050" dirty="0" err="1">
                <a:latin typeface="Segoe UI Semilight" panose="020B0402040204020203" pitchFamily="34" charset="0"/>
                <a:cs typeface="Segoe UI Semilight" panose="020B0402040204020203" pitchFamily="34" charset="0"/>
              </a:rPr>
              <a:t>בוידאו</a:t>
            </a:r>
            <a:r>
              <a:rPr lang="he-IL" sz="105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.</a:t>
            </a:r>
            <a:br>
              <a:rPr lang="en-US" sz="1050" dirty="0">
                <a:latin typeface="Segoe UI Semilight" panose="020B0402040204020203" pitchFamily="34" charset="0"/>
                <a:cs typeface="Segoe UI Semilight" panose="020B0402040204020203" pitchFamily="34" charset="0"/>
              </a:rPr>
            </a:br>
            <a:endParaRPr lang="he-IL" sz="105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0" lvl="0" indent="0" algn="r" rtl="1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lang="he-IL" sz="11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457200" lvl="1" indent="0" algn="r" rtl="1">
              <a:buNone/>
            </a:pPr>
            <a:endParaRPr lang="en-US" sz="12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73585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1299e87e9bb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1299e87e9bb_0_119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spcFirstLastPara="1" wrap="square" lIns="96645" tIns="96645" rIns="96645" bIns="96645" anchor="t" anchorCtr="0">
            <a:noAutofit/>
          </a:bodyPr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he-IL" sz="12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עדן:</a:t>
            </a:r>
          </a:p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he-IL" sz="12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0" indent="0" algn="r" rtl="1">
              <a:buNone/>
            </a:pPr>
            <a:r>
              <a:rPr lang="he-IL" dirty="0"/>
              <a:t>לאחר שאנו מקבלים את הוקטורים של ה</a:t>
            </a:r>
            <a:r>
              <a:rPr lang="en-US" dirty="0"/>
              <a:t>face embedding</a:t>
            </a:r>
            <a:r>
              <a:rPr lang="he-IL" dirty="0"/>
              <a:t> ומקבלים את הספקטוגרמה ע"י חישוב ה</a:t>
            </a:r>
            <a:r>
              <a:rPr lang="en-US" dirty="0"/>
              <a:t>STFT</a:t>
            </a:r>
            <a:r>
              <a:rPr lang="he-IL" dirty="0"/>
              <a:t>, המודל לומד את התכונות הוויזואליות ואת ייצוג האודיו ע"י </a:t>
            </a:r>
            <a:r>
              <a:rPr lang="en-US" dirty="0"/>
              <a:t>dilated CNN</a:t>
            </a:r>
            <a:r>
              <a:rPr lang="he-IL" dirty="0"/>
              <a:t> נפרדים ודומים – יותר יעיל ונותן ראיה יותר מרחבית בתמונה.</a:t>
            </a:r>
          </a:p>
          <a:p>
            <a:pPr marL="0" indent="0" algn="r" rtl="1">
              <a:buNone/>
            </a:pPr>
            <a:r>
              <a:rPr lang="he-IL" dirty="0"/>
              <a:t>**זה שהמשקלים הם זהים ל2 הדוברים נותן לנו כלליות לכל דובר – אלו לא משקולות ספציפיות לכל דובר ולכן המודל יעבוד גם על פרצופים שלא ראה לפני כן.</a:t>
            </a:r>
          </a:p>
          <a:p>
            <a:pPr marL="0" indent="0" algn="r" rtl="1">
              <a:buNone/>
            </a:pPr>
            <a:r>
              <a:rPr lang="he-IL" dirty="0"/>
              <a:t>בשלב המשותף – נוצר ייצוג אודיו-ויזואלי משותף על ידי צירוף התכונות החזותיות והאודיו שנלמנו, ולאחר מכן בהמשך המידע מעובד באמצעות </a:t>
            </a:r>
            <a:r>
              <a:rPr lang="en-US" dirty="0"/>
              <a:t>LSTM</a:t>
            </a:r>
            <a:r>
              <a:rPr lang="he-IL" dirty="0"/>
              <a:t> דו-כיווני</a:t>
            </a:r>
          </a:p>
          <a:p>
            <a:pPr marL="0" indent="0" algn="r" rtl="1">
              <a:buNone/>
            </a:pPr>
            <a:r>
              <a:rPr lang="he-IL" dirty="0"/>
              <a:t>שעוזר לתפוס תלות בזמן של האודיו והוויזואל ושלוש שכבות </a:t>
            </a:r>
            <a:r>
              <a:rPr lang="en-US" dirty="0"/>
              <a:t>fully connected</a:t>
            </a:r>
            <a:r>
              <a:rPr lang="he-IL" dirty="0"/>
              <a:t>.</a:t>
            </a:r>
            <a:br>
              <a:rPr lang="en-US" dirty="0"/>
            </a:br>
            <a:r>
              <a:rPr lang="he-IL" dirty="0"/>
              <a:t>ה- </a:t>
            </a:r>
            <a:r>
              <a:rPr lang="en-US" dirty="0"/>
              <a:t>BLSTM</a:t>
            </a:r>
            <a:r>
              <a:rPr lang="he-IL" dirty="0"/>
              <a:t> גורם למודל להיות יותר מדויק, השוני בינו לבין </a:t>
            </a:r>
            <a:r>
              <a:rPr lang="en-US" dirty="0"/>
              <a:t>LSTM</a:t>
            </a:r>
            <a:r>
              <a:rPr lang="he-IL" dirty="0"/>
              <a:t> רגיל הוא שהוא משמר מידע גם מהעבר וגם מהעתיד (לתת דוגמא שלהשלמת מילה במשפט)</a:t>
            </a:r>
          </a:p>
          <a:p>
            <a:pPr marL="0" indent="0" algn="r" rtl="1">
              <a:buNone/>
            </a:pPr>
            <a:endParaRPr lang="he-IL" dirty="0"/>
          </a:p>
          <a:p>
            <a:pPr marL="0" indent="0" algn="r" rtl="1">
              <a:buNone/>
            </a:pPr>
            <a:r>
              <a:rPr lang="he-IL" dirty="0"/>
              <a:t>הרשת פולטת מסכה לכל דובר שמוכפלת בכניסה הרועשת ומומרת בחזרה לצורת גל כדי לקבל אות דיבור מבודד עבור כל דובר.</a:t>
            </a:r>
          </a:p>
          <a:p>
            <a:pPr marL="0" indent="0" algn="r" rtl="1">
              <a:buNone/>
            </a:pPr>
            <a:endParaRPr lang="he-IL" dirty="0"/>
          </a:p>
          <a:p>
            <a:pPr marL="0" indent="0" algn="r" rtl="1">
              <a:buNone/>
            </a:pPr>
            <a:r>
              <a:rPr lang="he-IL" dirty="0"/>
              <a:t>ה</a:t>
            </a:r>
            <a:r>
              <a:rPr lang="en-US" dirty="0"/>
              <a:t>LOSS</a:t>
            </a:r>
            <a:r>
              <a:rPr lang="he-IL" dirty="0"/>
              <a:t> של המודל הוא </a:t>
            </a:r>
            <a:r>
              <a:rPr lang="en-US" dirty="0"/>
              <a:t>MSE</a:t>
            </a:r>
            <a:r>
              <a:rPr lang="he-IL" dirty="0"/>
              <a:t> על ההפרש בין הספקטוגרמה של האודיו הנקי שהיה במקור לבין הספקטוגרמה של האודיו שעבר ניקוי.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353493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1299e87e9bb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1299e87e9bb_0_119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spcFirstLastPara="1" wrap="square" lIns="96645" tIns="96645" rIns="96645" bIns="96645" anchor="t" anchorCtr="0">
            <a:noAutofit/>
          </a:bodyPr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he-IL" sz="11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עדן:</a:t>
            </a:r>
          </a:p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he-IL" sz="11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he-IL" sz="11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מרחיבים את התמונה מ2 ממדים ל3 (מכניסים את ממד הזמן) , הם משתמשים ב</a:t>
            </a:r>
            <a:r>
              <a:rPr lang="en-US" sz="11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s</a:t>
            </a:r>
            <a:r>
              <a:rPr lang="en-US" dirty="0"/>
              <a:t>pace-time patch occlude</a:t>
            </a:r>
            <a:r>
              <a:rPr lang="he-IL" dirty="0"/>
              <a:t> בצורת חלון הזזה.</a:t>
            </a:r>
            <a:br>
              <a:rPr lang="en-US" dirty="0"/>
            </a:br>
            <a:r>
              <a:rPr lang="he-IL" dirty="0"/>
              <a:t>לכל </a:t>
            </a:r>
            <a:r>
              <a:rPr lang="en-US" dirty="0"/>
              <a:t>space-time occlude</a:t>
            </a:r>
            <a:r>
              <a:rPr lang="he-IL" dirty="0"/>
              <a:t> – מעבירים את הסרטון ה-</a:t>
            </a:r>
            <a:r>
              <a:rPr lang="en-US" dirty="0"/>
              <a:t>occluded</a:t>
            </a:r>
            <a:r>
              <a:rPr lang="he-IL" dirty="0"/>
              <a:t> ברשת ומשווים את ההפרדה של דיבור הדובר עם הסרטון המקורי.</a:t>
            </a:r>
            <a:br>
              <a:rPr lang="en-US" dirty="0"/>
            </a:br>
            <a:r>
              <a:rPr lang="he-IL" dirty="0"/>
              <a:t>כדי לכמת את ההפרש בין הפלטים הם משתמשים ב</a:t>
            </a:r>
            <a:r>
              <a:rPr lang="en-US" dirty="0"/>
              <a:t>SNR</a:t>
            </a:r>
            <a:r>
              <a:rPr lang="he-IL" dirty="0"/>
              <a:t>, אחרי מעבר על כל הפאצ'ים של הזמן נקבל </a:t>
            </a:r>
            <a:r>
              <a:rPr lang="en-US" dirty="0"/>
              <a:t>hit map</a:t>
            </a:r>
            <a:r>
              <a:rPr lang="he-IL" dirty="0"/>
              <a:t>, </a:t>
            </a:r>
          </a:p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he-IL" dirty="0">
                <a:solidFill>
                  <a:srgbClr val="FF0000"/>
                </a:solidFill>
              </a:rPr>
              <a:t>(</a:t>
            </a:r>
            <a:r>
              <a:rPr lang="en-US" dirty="0">
                <a:solidFill>
                  <a:srgbClr val="FF0000"/>
                </a:solidFill>
              </a:rPr>
              <a:t>SNR</a:t>
            </a:r>
            <a:r>
              <a:rPr lang="he-IL" dirty="0">
                <a:solidFill>
                  <a:srgbClr val="FF0000"/>
                </a:solidFill>
              </a:rPr>
              <a:t> גבוה- אדום, נמוך – כחול) </a:t>
            </a:r>
            <a:r>
              <a:rPr lang="he-IL" dirty="0"/>
              <a:t>כאשר אזור אדום תורם הרבה להפרדה של השמע, וכחול הכי פחות תורם.</a:t>
            </a:r>
            <a:br>
              <a:rPr lang="en-US" dirty="0"/>
            </a:br>
            <a:br>
              <a:rPr lang="en-US" dirty="0"/>
            </a:br>
            <a:endParaRPr lang="he-IL" sz="11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0" lvl="0" indent="0" algn="r" rtl="1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he-IL" sz="11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המודל יותר טוב ממודלים אחרים שפותחו – הוא בלתי תלוי בזהות הדוברים שבווידאו או בכמות שלהם, במודלים קודמים שפותחו היה תלות בדוברים – היה אפשר רק סרטון עם דובר אחד \ רק סרטונים של דוברם היו באימון, או שהכמות הייתה צריכה להינתן מראש, בנוסף המודל עובד גם על שפות שלא היו באימון.</a:t>
            </a:r>
          </a:p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he-IL" sz="11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81291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1299e87e9bb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1299e87e9bb_0_119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spcFirstLastPara="1" wrap="square" lIns="96645" tIns="96645" rIns="96645" bIns="96645" anchor="t" anchorCtr="0">
            <a:noAutofit/>
          </a:bodyPr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he-IL" sz="11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מוריה:</a:t>
            </a:r>
          </a:p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he-IL" sz="11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2591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1299e87e9bb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1299e87e9bb_0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he-IL" sz="11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מוריה:</a:t>
            </a:r>
          </a:p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he-IL" sz="11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he-IL" dirty="0"/>
              <a:t>במבט</a:t>
            </a:r>
            <a:r>
              <a:rPr lang="he-IL" baseline="0" dirty="0"/>
              <a:t> ראשוני נוכל לומר שהתמונה הראשונה והשנייה מציגות אובייקטים דומים כיוון שהרקע שלהם דומה (שולחן עגול, זווית של הכיסא, נקודת מבט)</a:t>
            </a:r>
          </a:p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he-IL" baseline="0" dirty="0"/>
              <a:t>אך אם נתעמק נשים לב שדווקא התמונה השנייה והשלישית מציגות אובייקטים דומים אך הרקע שלהן שונה. </a:t>
            </a:r>
          </a:p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lang="he-IL" baseline="0" dirty="0"/>
          </a:p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he-IL" dirty="0"/>
              <a:t>אובייקטים דומים מופיעים לעתים קרובות בתמונות שונות,</a:t>
            </a:r>
            <a:r>
              <a:rPr lang="he-IL" baseline="0" dirty="0"/>
              <a:t> נרצה ללמוד כיצד לזהות דמיון בין האובייקטים "האמתיים" בתמונה.</a:t>
            </a:r>
          </a:p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he-IL" baseline="0" dirty="0"/>
          </a:p>
        </p:txBody>
      </p:sp>
    </p:spTree>
    <p:extLst>
      <p:ext uri="{BB962C8B-B14F-4D97-AF65-F5344CB8AC3E}">
        <p14:creationId xmlns:p14="http://schemas.microsoft.com/office/powerpoint/2010/main" val="4208356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1299e87e9bb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1299e87e9bb_0_119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spcFirstLastPara="1" wrap="square" lIns="96645" tIns="96645" rIns="96645" bIns="96645" anchor="t" anchorCtr="0">
            <a:noAutofit/>
          </a:bodyPr>
          <a:lstStyle/>
          <a:p>
            <a:pPr marL="0" indent="0" algn="r" rtl="1">
              <a:buNone/>
            </a:pPr>
            <a:r>
              <a:rPr lang="he-IL" dirty="0"/>
              <a:t>עדן:</a:t>
            </a:r>
          </a:p>
          <a:p>
            <a:pPr marL="0" indent="0" algn="r" rtl="1">
              <a:buNone/>
            </a:pPr>
            <a:endParaRPr lang="he-IL" dirty="0"/>
          </a:p>
          <a:p>
            <a:pPr marL="0" indent="0" algn="r" rtl="1">
              <a:buNone/>
            </a:pPr>
            <a:r>
              <a:rPr lang="en-US" dirty="0"/>
              <a:t>Embedding</a:t>
            </a:r>
            <a:r>
              <a:rPr lang="he-IL" dirty="0"/>
              <a:t> זו שיטה המשמשת לייצוג משתנים בדידים כ-וקטורים רציפים. בעצם מיפוי של משתנה קטגורי/בדיד </a:t>
            </a:r>
            <a:r>
              <a:rPr lang="he-IL" dirty="0" err="1"/>
              <a:t>לוקטור</a:t>
            </a:r>
            <a:r>
              <a:rPr lang="he-IL" dirty="0"/>
              <a:t> של מספרים רציפים.</a:t>
            </a:r>
          </a:p>
          <a:p>
            <a:pPr marL="0" indent="0" algn="r" rtl="1">
              <a:buNone/>
            </a:pPr>
            <a:r>
              <a:rPr lang="he-IL" dirty="0"/>
              <a:t> </a:t>
            </a:r>
          </a:p>
          <a:p>
            <a:pPr marL="0" indent="0" algn="r" defTabSz="966612" rtl="1">
              <a:buNone/>
              <a:defRPr/>
            </a:pPr>
            <a:r>
              <a:rPr lang="he-IL" sz="1200" dirty="0"/>
              <a:t>שלושת סוגי ה</a:t>
            </a:r>
            <a:r>
              <a:rPr lang="en-US" sz="1200" dirty="0"/>
              <a:t>embedding</a:t>
            </a:r>
            <a:r>
              <a:rPr lang="he-IL" sz="1200" dirty="0"/>
              <a:t> בעצם יוצרים לנו וקטורים לכל אינפוט - תמונה \ מילה </a:t>
            </a:r>
            <a:r>
              <a:rPr lang="he-IL" sz="1200" dirty="0" err="1"/>
              <a:t>וכו</a:t>
            </a:r>
            <a:r>
              <a:rPr lang="he-IL" sz="1200" dirty="0"/>
              <a:t>', זה מקל על הלמידה בהרבה מקרים (כי הממד מוקטן) ואפשר להשתמש בזה גם להבעת משמעות קרובה בין 2 דברים למשל עם </a:t>
            </a:r>
            <a:r>
              <a:rPr lang="en-US" sz="1200" dirty="0"/>
              <a:t>Word embedding</a:t>
            </a:r>
            <a:r>
              <a:rPr lang="he-IL" sz="1200" dirty="0"/>
              <a:t> נוכל לקבל שלמילים בעל משמעות דומה נקבל וקטורים קרובים.</a:t>
            </a:r>
            <a:endParaRPr lang="en-US" sz="1200" dirty="0"/>
          </a:p>
          <a:p>
            <a:pPr marL="0" indent="0" algn="r" defTabSz="966612" rtl="1">
              <a:buNone/>
            </a:pPr>
            <a:r>
              <a:rPr lang="he-IL" dirty="0"/>
              <a:t> </a:t>
            </a:r>
            <a:br>
              <a:rPr lang="en-US" dirty="0"/>
            </a:b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1600499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1299e87e9bb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1299e87e9bb_0_119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spcFirstLastPara="1" wrap="square" lIns="96645" tIns="96645" rIns="96645" bIns="96645" anchor="t" anchorCtr="0">
            <a:noAutofit/>
          </a:bodyPr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he-IL" sz="11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מוריה:</a:t>
            </a:r>
          </a:p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he-IL" sz="11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he-IL" sz="11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ישנם פקטורים</a:t>
            </a:r>
            <a:r>
              <a:rPr lang="he-IL" sz="1100" baseline="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רבים שיכולים להשפיע על הערכת הדמיון בין האובייקטים בתמונות השונות, </a:t>
            </a:r>
            <a:r>
              <a:rPr lang="he-IL" sz="1100" b="1" baseline="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פרט לאובייקט עצמו. </a:t>
            </a:r>
            <a:endParaRPr lang="he-IL" sz="1100" b="1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he-IL" sz="11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607255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1299e87e9bb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1299e87e9bb_0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he-IL" sz="11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מוריה:</a:t>
            </a:r>
          </a:p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he-IL" sz="11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171450" marR="0" lvl="0" indent="-17145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 pitchFamily="34" charset="0"/>
              <a:buChar char="•"/>
              <a:tabLst/>
              <a:defRPr/>
            </a:pPr>
            <a:r>
              <a:rPr lang="he-IL" altLang="he-IL" sz="11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לכן נרצה ליצור "שפה" משותפת בין תמונות דו-ממדיות לצורות תלת-ממדיות במרחב משותף, כך שנוכל ליצור ייצוג תלת-ממדי לכל אובייקט בתמונה הדו-ממדית.  </a:t>
            </a:r>
          </a:p>
          <a:p>
            <a:pPr marL="171450" marR="0" lvl="0" indent="-17145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 pitchFamily="34" charset="0"/>
              <a:buChar char="•"/>
              <a:tabLst/>
              <a:defRPr/>
            </a:pPr>
            <a:r>
              <a:rPr lang="he-IL" dirty="0"/>
              <a:t>הייצוג "הטהור"</a:t>
            </a:r>
            <a:r>
              <a:rPr lang="he-IL" baseline="0" dirty="0"/>
              <a:t> יותר של האובייקט עצמו נעשה באמצעות "קילוף" ובידוד האובייקט מהשכבות והרקע שלו שמהווים הסחת דעת עבורנו. </a:t>
            </a:r>
          </a:p>
          <a:p>
            <a:pPr marL="171450" marR="0" lvl="0" indent="-17145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 pitchFamily="34" charset="0"/>
              <a:buChar char="•"/>
              <a:tabLst/>
              <a:defRPr/>
            </a:pPr>
            <a:endParaRPr lang="he-IL" baseline="0" dirty="0"/>
          </a:p>
          <a:p>
            <a:pPr marL="171450" marR="0" lvl="0" indent="-17145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 pitchFamily="34" charset="0"/>
              <a:buChar char="•"/>
              <a:tabLst/>
              <a:defRPr/>
            </a:pPr>
            <a:r>
              <a:rPr lang="he-IL" baseline="0" dirty="0"/>
              <a:t>חידוד: אובייקט תלת ממדי- ייצוג יותר "עשיר", יותר מידע, לאפיין בקלות יותר – קיים יותר מידע. </a:t>
            </a:r>
          </a:p>
          <a:p>
            <a:pPr marL="171450" marR="0" lvl="0" indent="-17145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 pitchFamily="34" charset="0"/>
              <a:buChar char="•"/>
              <a:tabLst/>
              <a:defRPr/>
            </a:pPr>
            <a:r>
              <a:rPr lang="he-IL" baseline="0" dirty="0"/>
              <a:t>נרצה כמה שיותר מידע –</a:t>
            </a:r>
            <a:r>
              <a:rPr lang="en-US" baseline="0" dirty="0"/>
              <a:t>JE</a:t>
            </a:r>
            <a:r>
              <a:rPr lang="he-IL" baseline="0" dirty="0"/>
              <a:t> בין תלת ממדי לדו ממדי, תלת –יותר מידע , דו – יותר רזולוציה, פרטים בצורה יותר טובה. </a:t>
            </a:r>
            <a:br>
              <a:rPr lang="en-US" baseline="0" dirty="0"/>
            </a:br>
            <a:r>
              <a:rPr lang="he-IL" baseline="0" dirty="0"/>
              <a:t>השילוב של השניים יעזור לאפיין את הכיסא יותר נכון .</a:t>
            </a:r>
            <a:endParaRPr lang="he-IL" dirty="0"/>
          </a:p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sz="1100" b="1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he-IL" baseline="0" dirty="0"/>
              <a:t> </a:t>
            </a:r>
          </a:p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5510451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1299e87e9bb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1299e87e9bb_0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he-IL" sz="11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מוריה:</a:t>
            </a:r>
          </a:p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he-IL" sz="11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171450" lvl="0" indent="-171450" algn="r" rtl="1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he-IL" altLang="he-IL" sz="11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צורות תלת-ממד ותמונות דו-ממדיות הן צורות ויזואליות חשובות המייצגות, בין היתר, את האובייקטים הסובבים אותנו.</a:t>
            </a:r>
            <a:r>
              <a:rPr lang="he-IL" altLang="he-IL" sz="1100" baseline="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</a:t>
            </a:r>
            <a:r>
              <a:rPr lang="he-IL" altLang="he-IL" sz="11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עד היום, שתי הצורות הללו לא נקשרו ביעילות זו לזו. </a:t>
            </a:r>
          </a:p>
          <a:p>
            <a:pPr marL="171450" lvl="0" indent="-171450" algn="r" rtl="1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he-IL" dirty="0"/>
              <a:t>דמיון מבוסס אוסף בין האובייקט הדו ממדי בתמונה לבין</a:t>
            </a:r>
            <a:r>
              <a:rPr lang="he-IL" baseline="0" dirty="0"/>
              <a:t> צורתו בתלת ממד. </a:t>
            </a:r>
          </a:p>
          <a:p>
            <a:pPr marL="171450" lvl="0" indent="-171450" algn="r" rtl="1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he-IL" altLang="he-IL" sz="11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לאחר מכן נמפה אותם לתוך</a:t>
            </a:r>
            <a:r>
              <a:rPr lang="en-US" altLang="he-IL" sz="11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</a:t>
            </a:r>
            <a:r>
              <a:rPr lang="he-IL" altLang="he-IL" sz="11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ה-</a:t>
            </a:r>
            <a:r>
              <a:rPr lang="en-US" altLang="he-IL" sz="11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Embedding Space</a:t>
            </a:r>
            <a:r>
              <a:rPr lang="he-IL" altLang="he-IL" sz="11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כך ששני אובייקטים יקשרו זה לזה בהינתן דמיון בין תוכן האובייקט המשותף להן. </a:t>
            </a:r>
          </a:p>
          <a:p>
            <a:pPr marL="171450" lvl="0" indent="-171450" algn="r" rtl="1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he-IL" altLang="he-IL" sz="11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0" lvl="0" indent="0" algn="r" rtl="1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he-IL" altLang="he-IL" sz="11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עכשיו נשאל, כיצד נמפה</a:t>
            </a:r>
            <a:r>
              <a:rPr lang="he-IL" altLang="he-IL" sz="1100" baseline="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את התמונה לתוך החלל המשותף, כיצד ננקה את האובייקט מסביבתו "הרועשת"?</a:t>
            </a:r>
            <a:endParaRPr lang="he-IL" altLang="he-IL" sz="11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171450" lvl="0" indent="-171450" algn="r" rtl="1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71031094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1299e87e9bb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1299e87e9bb_0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he-IL" sz="11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מוריה:</a:t>
            </a:r>
          </a:p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he-IL" sz="11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he-IL" dirty="0"/>
              <a:t>תזכורת</a:t>
            </a:r>
            <a:r>
              <a:rPr lang="he-IL" baseline="0" dirty="0"/>
              <a:t> קטנה</a:t>
            </a:r>
            <a:r>
              <a:rPr lang="he-IL" baseline="0" dirty="0">
                <a:sym typeface="Wingdings" panose="05000000000000000000" pitchFamily="2" charset="2"/>
              </a:rPr>
              <a:t></a:t>
            </a:r>
            <a:r>
              <a:rPr lang="he-IL" baseline="0" dirty="0"/>
              <a:t> </a:t>
            </a:r>
            <a:r>
              <a:rPr lang="en-US" baseline="0" dirty="0"/>
              <a:t>CNN</a:t>
            </a:r>
            <a:r>
              <a:rPr lang="he-IL" baseline="0" dirty="0"/>
              <a:t>- רשת עמוקה הבנויה משכבות קונבולוציה. </a:t>
            </a:r>
          </a:p>
          <a:p>
            <a:pPr marL="171450" lvl="0" indent="-171450" algn="r" rtl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he-IL" sz="11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בכל שכבה נשתמש באותו ה-</a:t>
            </a:r>
            <a:r>
              <a:rPr lang="en-US" sz="11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kernel</a:t>
            </a:r>
            <a:r>
              <a:rPr lang="he-IL" sz="11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עבור כל פיקסל, ברשת זו ה-</a:t>
            </a:r>
            <a:r>
              <a:rPr lang="en-US" sz="11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kernel</a:t>
            </a:r>
            <a:r>
              <a:rPr lang="he-IL" sz="11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-ים הם המשקלים. </a:t>
            </a:r>
          </a:p>
          <a:p>
            <a:pPr marL="171450" lvl="0" indent="-171450" algn="r" rtl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he-IL" sz="11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הממוצע יכול להיות משוקלל או רגיל.</a:t>
            </a:r>
            <a:r>
              <a:rPr lang="he-IL" sz="1100" baseline="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</a:t>
            </a:r>
          </a:p>
          <a:p>
            <a:pPr marL="171450" lvl="0" indent="-171450" algn="r" rtl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he-IL" sz="11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נכפיל את מספר הפלטים ביחס לקלט באותה השכבה ונמשיך לעבד באמצעות הרשת שלנו.</a:t>
            </a:r>
            <a:r>
              <a:rPr lang="he-IL" sz="1100" baseline="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</a:t>
            </a:r>
          </a:p>
          <a:p>
            <a:pPr marL="171450" lvl="0" indent="-171450" algn="r" rtl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he-IL" sz="11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כל </a:t>
            </a:r>
            <a:r>
              <a:rPr lang="en-US" sz="11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kernel</a:t>
            </a:r>
            <a:r>
              <a:rPr lang="he-IL" sz="11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מופעל על כל פיקסל.</a:t>
            </a:r>
            <a:r>
              <a:rPr lang="he-IL" sz="1100" baseline="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</a:t>
            </a:r>
          </a:p>
          <a:p>
            <a:pPr marL="171450" lvl="0" indent="-171450" algn="r" rtl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he-IL" sz="11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הקונובולוציה מסתמכת על המבנה של הקלט והיחס בין פיקסלים סמוכים בתמונה. </a:t>
            </a:r>
          </a:p>
        </p:txBody>
      </p:sp>
    </p:spTree>
    <p:extLst>
      <p:ext uri="{BB962C8B-B14F-4D97-AF65-F5344CB8AC3E}">
        <p14:creationId xmlns:p14="http://schemas.microsoft.com/office/powerpoint/2010/main" val="333470960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1299e87e9bb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1299e87e9bb_0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he-IL" sz="11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מוריה:</a:t>
            </a:r>
          </a:p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he-IL" sz="11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171450" marR="0" lvl="0" indent="-17145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 pitchFamily="34" charset="0"/>
              <a:buChar char="•"/>
              <a:tabLst/>
              <a:defRPr/>
            </a:pPr>
            <a:r>
              <a:rPr lang="he-IL" sz="11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לשם</a:t>
            </a:r>
            <a:r>
              <a:rPr lang="he-IL" sz="1100" baseline="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המיפוי בחלל "ההטמעה" נעזר בלמידה עמוקה- </a:t>
            </a:r>
            <a:r>
              <a:rPr lang="en-US" sz="1100" baseline="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CNN</a:t>
            </a:r>
            <a:r>
              <a:rPr lang="he-IL" sz="1100" baseline="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. </a:t>
            </a:r>
          </a:p>
          <a:p>
            <a:pPr marL="171450" marR="0" lvl="0" indent="-17145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 pitchFamily="34" charset="0"/>
              <a:buChar char="•"/>
              <a:tabLst/>
              <a:defRPr/>
            </a:pPr>
            <a:r>
              <a:rPr lang="he-IL" dirty="0"/>
              <a:t>CNN מסוגל להפריד בין תמונה לשכבות שונות של הפשטה, תוך לכידת תכונות שונות ואלמנטים.</a:t>
            </a:r>
            <a:r>
              <a:rPr lang="he-IL" baseline="0" dirty="0"/>
              <a:t> </a:t>
            </a:r>
            <a:br>
              <a:rPr lang="en-US" baseline="0" dirty="0"/>
            </a:br>
            <a:r>
              <a:rPr lang="he-IL" dirty="0"/>
              <a:t>מאפיין הזה של הרשת הוא שמאפשר למשימות למידה רבות ושונות, שכל אחת מהן דורשת מיקוד שונה.</a:t>
            </a:r>
            <a:endParaRPr lang="he-IL" sz="1100" baseline="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171450" marR="0" lvl="0" indent="-17145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 pitchFamily="34" charset="0"/>
              <a:buChar char="•"/>
              <a:tabLst/>
              <a:defRPr/>
            </a:pPr>
            <a:r>
              <a:rPr lang="he-IL" dirty="0"/>
              <a:t>למעשה, נצטרך ללמוד את הקשר הסמוי שקיים בין תמונה לאובייקט שהיא מציגה.</a:t>
            </a:r>
          </a:p>
          <a:p>
            <a:pPr marL="171450" marR="0" lvl="0" indent="-17145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 pitchFamily="34" charset="0"/>
              <a:buChar char="•"/>
              <a:tabLst/>
              <a:defRPr/>
            </a:pPr>
            <a:endParaRPr lang="he-IL" sz="11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9231140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1299e87e9bb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1299e87e9bb_0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he-IL" sz="11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מוריה:</a:t>
            </a:r>
          </a:p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he-IL" sz="11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he-IL" u="sng" dirty="0"/>
              <a:t>הקלט:</a:t>
            </a:r>
          </a:p>
          <a:p>
            <a:pPr marL="228600" lvl="0" indent="-228600" algn="r" rtl="1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he-IL" dirty="0"/>
              <a:t>קבוצה של צורות תלת ממדיות ממחלקה אחת או יותר</a:t>
            </a:r>
          </a:p>
          <a:p>
            <a:pPr marL="228600" lvl="0" indent="-228600" algn="r" rtl="1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he-IL" dirty="0"/>
              <a:t>מערכת של תמונות, שכל אחת מהן כוללת אובייקט המוצג בצורה בולטת ממחלקה ידועה. </a:t>
            </a:r>
            <a:br>
              <a:rPr lang="en-US" dirty="0"/>
            </a:br>
            <a:r>
              <a:rPr lang="he-IL" dirty="0"/>
              <a:t>התמונות יכולות להיות בעלי מאפיינים משתנים, ואין הגבלות על מאפייני נקודת מבט, תאורה או רקע. </a:t>
            </a:r>
          </a:p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he-IL" u="sng" dirty="0"/>
              <a:t>הגישה מורכבת מארבעה מרכיבים עיקריים:</a:t>
            </a:r>
            <a:r>
              <a:rPr lang="he-IL" dirty="0"/>
              <a:t> </a:t>
            </a:r>
          </a:p>
          <a:p>
            <a:pPr marL="228600" lvl="0" indent="-228600" algn="r" rtl="1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he-IL" dirty="0"/>
              <a:t>בניית חלל ההטמעה- הטבעת אוסף צורות תלת ממדיות לתוך מרחב משותף. </a:t>
            </a:r>
          </a:p>
          <a:p>
            <a:pPr marL="228600" lvl="0" indent="-228600" algn="r" rtl="1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he-IL" dirty="0"/>
              <a:t>אימון הרכבת התמונות-</a:t>
            </a:r>
            <a:r>
              <a:rPr lang="he-IL" baseline="0" dirty="0"/>
              <a:t> </a:t>
            </a:r>
            <a:r>
              <a:rPr lang="he-IL" dirty="0"/>
              <a:t>נעשה שימוש בצורות תלת-ממדיות בתהליך עיבוד,</a:t>
            </a:r>
            <a:r>
              <a:rPr lang="he-IL" baseline="0" dirty="0"/>
              <a:t> היוצר כמות גדולה של תמונות דו ממדיות לשלב האימון (מיליון תמונות לכל קטגוריה).</a:t>
            </a:r>
          </a:p>
          <a:p>
            <a:pPr marL="228600" lvl="0" indent="-228600" algn="r" rtl="1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he-IL" baseline="0" dirty="0"/>
              <a:t>אימון רשת </a:t>
            </a:r>
            <a:r>
              <a:rPr lang="en-US" baseline="0" dirty="0"/>
              <a:t>CNN</a:t>
            </a:r>
            <a:r>
              <a:rPr lang="he-IL" baseline="0" dirty="0"/>
              <a:t>- </a:t>
            </a:r>
            <a:r>
              <a:rPr lang="he-IL" dirty="0"/>
              <a:t>CNN מאומן ללמוד את המיפוי בין התמונות</a:t>
            </a:r>
            <a:r>
              <a:rPr lang="he-IL" baseline="0" dirty="0"/>
              <a:t> הדו ממדיות למיקום של הצורות התלת ממדיות במרחב ההטבעה. </a:t>
            </a:r>
          </a:p>
          <a:p>
            <a:pPr marL="228600" lvl="0" indent="-228600" algn="r" rtl="1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he-IL" dirty="0"/>
              <a:t>בדיקה- הרשת המאומנת מוחלת על תמונות (דו ממדיות) חדשות, מקבלת "הטבעה" בחלל</a:t>
            </a:r>
            <a:r>
              <a:rPr lang="he-IL" baseline="0" dirty="0"/>
              <a:t> ולפיכך ניתן לבדוק את דיוקה.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2236962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1299e87e9bb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1299e87e9bb_0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he-IL" sz="11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מוריה:</a:t>
            </a:r>
          </a:p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sz="11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171450" marR="0" lvl="0" indent="-17145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 pitchFamily="34" charset="0"/>
              <a:buChar char="•"/>
              <a:tabLst/>
              <a:defRPr/>
            </a:pPr>
            <a:r>
              <a:rPr lang="he-IL" u="sng" dirty="0"/>
              <a:t>אחזור צורות בהינתן תמונה:</a:t>
            </a:r>
            <a:r>
              <a:rPr lang="he-IL" u="sng" baseline="0" dirty="0"/>
              <a:t> </a:t>
            </a:r>
            <a:br>
              <a:rPr lang="en-US" baseline="0" dirty="0"/>
            </a:br>
            <a:r>
              <a:rPr lang="he-IL" dirty="0"/>
              <a:t>ניתן</a:t>
            </a:r>
            <a:r>
              <a:rPr lang="he-IL" baseline="0" dirty="0"/>
              <a:t> לשים לב כי </a:t>
            </a:r>
            <a:r>
              <a:rPr lang="he-IL" dirty="0"/>
              <a:t>התמונות עמוסות מאוד,</a:t>
            </a:r>
            <a:r>
              <a:rPr lang="he-IL" baseline="0" dirty="0"/>
              <a:t> רשת ה-</a:t>
            </a:r>
            <a:r>
              <a:rPr lang="he-IL" dirty="0"/>
              <a:t>CNN "מטהרת" אותן כך שהם ניתנים להשוואה ישירה</a:t>
            </a:r>
            <a:r>
              <a:rPr lang="he-IL" baseline="0" dirty="0"/>
              <a:t> עם ה</a:t>
            </a:r>
            <a:r>
              <a:rPr lang="he-IL" dirty="0"/>
              <a:t>צורות.</a:t>
            </a:r>
            <a:endParaRPr lang="he-IL" sz="11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171450" lvl="0" indent="-171450" algn="r" rtl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he-IL" sz="1100" u="sng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אחזור תמונות בהינתן צורה: </a:t>
            </a:r>
            <a:br>
              <a:rPr lang="en-US" sz="1100" dirty="0">
                <a:latin typeface="Segoe UI Semilight" panose="020B0402040204020203" pitchFamily="34" charset="0"/>
                <a:cs typeface="Segoe UI Semilight" panose="020B0402040204020203" pitchFamily="34" charset="0"/>
              </a:rPr>
            </a:br>
            <a:r>
              <a:rPr lang="he-IL" sz="11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**הסבר**</a:t>
            </a:r>
          </a:p>
          <a:p>
            <a:pPr marL="171450" lvl="0" indent="-171450" algn="r" rtl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he-IL" sz="11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171450" lvl="0" indent="-171450" algn="r" rtl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he-IL" sz="11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לבדוק</a:t>
            </a:r>
            <a:r>
              <a:rPr lang="he-IL" sz="1100" baseline="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לגבי הייצוג התלת ממדי – להסתכל 5.1 (</a:t>
            </a:r>
            <a:r>
              <a:rPr lang="he-IL" sz="1100" baseline="0" dirty="0" err="1">
                <a:latin typeface="Segoe UI Semilight" panose="020B0402040204020203" pitchFamily="34" charset="0"/>
                <a:cs typeface="Segoe UI Semilight" panose="020B0402040204020203" pitchFamily="34" charset="0"/>
              </a:rPr>
              <a:t>ממורקר</a:t>
            </a:r>
            <a:r>
              <a:rPr lang="he-IL" sz="1100" baseline="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)</a:t>
            </a:r>
            <a:br>
              <a:rPr lang="en-US" sz="1100" dirty="0">
                <a:latin typeface="Segoe UI Semilight" panose="020B0402040204020203" pitchFamily="34" charset="0"/>
                <a:cs typeface="Segoe UI Semilight" panose="020B0402040204020203" pitchFamily="34" charset="0"/>
              </a:rPr>
            </a:b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268277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1299e87e9bb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1299e87e9bb_0_119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spcFirstLastPara="1" wrap="square" lIns="96645" tIns="96645" rIns="96645" bIns="96645" anchor="t" anchorCtr="0">
            <a:noAutofit/>
          </a:bodyPr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he-IL" sz="11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עדן:</a:t>
            </a:r>
          </a:p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he-IL" sz="11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he-IL" sz="11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מענה על שאלות מתמונה יכול לתרום הרבה ללקויי ראייה ולמשל למשימות של ניתוח מודיעין מתמונה.</a:t>
            </a:r>
            <a:br>
              <a:rPr lang="en-US" sz="1100" dirty="0">
                <a:latin typeface="Segoe UI Semilight" panose="020B0402040204020203" pitchFamily="34" charset="0"/>
                <a:cs typeface="Segoe UI Semilight" panose="020B0402040204020203" pitchFamily="34" charset="0"/>
              </a:rPr>
            </a:br>
            <a:r>
              <a:rPr lang="he-IL" sz="11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נראה איך אפשר לענות על שאלות ע"י שאלה פתוחה וגם בחירת תשובה מתוך מאגר תשובות. בניגוד לשאלה פתוחה שדורשת תגובה בצורה חופשית, לענות על שאלה מתוך רשימה דורשת רק </a:t>
            </a:r>
            <a:r>
              <a:rPr lang="he-IL" altLang="he-IL" sz="11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אלגוריתם לבחירה מתוך רשימה מוגדרת מראש של תשובות אפשריות. </a:t>
            </a:r>
          </a:p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sz="11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he-IL" sz="11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המודלים שהיו קיימים היו דיי מוגבלים – יכולים לענות על שאלה רק מתוך רשימת תשובות\ מענה רק מדברים שקשורים לרשימת אובייקטים ספציפית.</a:t>
            </a:r>
            <a:br>
              <a:rPr lang="en-US" sz="1100" dirty="0">
                <a:latin typeface="Segoe UI Semilight" panose="020B0402040204020203" pitchFamily="34" charset="0"/>
                <a:cs typeface="Segoe UI Semilight" panose="020B0402040204020203" pitchFamily="34" charset="0"/>
              </a:rPr>
            </a:br>
            <a:r>
              <a:rPr lang="he-IL" sz="11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המאמר הזה בא לפתור את הבעיות האלו</a:t>
            </a:r>
          </a:p>
        </p:txBody>
      </p:sp>
    </p:spTree>
    <p:extLst>
      <p:ext uri="{BB962C8B-B14F-4D97-AF65-F5344CB8AC3E}">
        <p14:creationId xmlns:p14="http://schemas.microsoft.com/office/powerpoint/2010/main" val="70607935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1299e87e9bb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1299e87e9bb_0_119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spcFirstLastPara="1" wrap="square" lIns="96645" tIns="96645" rIns="96645" bIns="96645" anchor="t" anchorCtr="0">
            <a:noAutofit/>
          </a:bodyPr>
          <a:lstStyle/>
          <a:p>
            <a:pPr marL="0" indent="0" algn="r" defTabSz="966612" rtl="1">
              <a:lnSpc>
                <a:spcPct val="150000"/>
              </a:lnSpc>
              <a:buNone/>
            </a:pPr>
            <a:r>
              <a:rPr lang="he-IL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עדן:</a:t>
            </a:r>
            <a:endParaRPr lang="en-US" sz="14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0" indent="0" algn="r" defTabSz="966612" rtl="1">
              <a:lnSpc>
                <a:spcPct val="150000"/>
              </a:lnSpc>
              <a:buNone/>
            </a:pPr>
            <a:endParaRPr lang="he-IL" sz="14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0" indent="0" algn="r" rtl="1">
              <a:buNone/>
            </a:pPr>
            <a:r>
              <a:rPr lang="he-IL" sz="12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הדאטה סט שהם יצרו מכיל מעל 100 חפצים שונים ו-31 חיות בתנוחות שונות. </a:t>
            </a:r>
            <a:br>
              <a:rPr lang="en-US" sz="1200" dirty="0">
                <a:latin typeface="Segoe UI Semilight" panose="020B0402040204020203" pitchFamily="34" charset="0"/>
                <a:cs typeface="Segoe UI Semilight" panose="020B0402040204020203" pitchFamily="34" charset="0"/>
              </a:rPr>
            </a:br>
            <a:r>
              <a:rPr lang="he-IL" sz="12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השימוש בתמונות האלו מאפשר יצירת סצנות מציאותיות שמשקפות </a:t>
            </a:r>
            <a:r>
              <a:rPr lang="he-IL" sz="1200">
                <a:latin typeface="Segoe UI Semilight" panose="020B0402040204020203" pitchFamily="34" charset="0"/>
                <a:cs typeface="Segoe UI Semilight" panose="020B0402040204020203" pitchFamily="34" charset="0"/>
              </a:rPr>
              <a:t>יותר תרחיש אמיתי </a:t>
            </a:r>
            <a:r>
              <a:rPr lang="he-IL" sz="12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מאשר התמונות הקודמות</a:t>
            </a:r>
            <a:r>
              <a:rPr lang="en-US" sz="12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.</a:t>
            </a:r>
            <a:br>
              <a:rPr lang="en-US" sz="1200" dirty="0">
                <a:latin typeface="Segoe UI Semilight" panose="020B0402040204020203" pitchFamily="34" charset="0"/>
                <a:cs typeface="Segoe UI Semilight" panose="020B0402040204020203" pitchFamily="34" charset="0"/>
              </a:rPr>
            </a:br>
            <a:endParaRPr lang="he-IL" sz="1200" dirty="0"/>
          </a:p>
        </p:txBody>
      </p:sp>
    </p:spTree>
    <p:extLst>
      <p:ext uri="{BB962C8B-B14F-4D97-AF65-F5344CB8AC3E}">
        <p14:creationId xmlns:p14="http://schemas.microsoft.com/office/powerpoint/2010/main" val="323752848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1299e87e9bb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1299e87e9bb_0_119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spcFirstLastPara="1" wrap="square" lIns="96645" tIns="96645" rIns="96645" bIns="96645" anchor="t" anchorCtr="0">
            <a:noAutofit/>
          </a:bodyPr>
          <a:lstStyle/>
          <a:p>
            <a:pPr marL="0" indent="0" algn="r" defTabSz="966612" rtl="1">
              <a:lnSpc>
                <a:spcPct val="150000"/>
              </a:lnSpc>
              <a:buNone/>
            </a:pPr>
            <a:r>
              <a:rPr lang="he-IL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עדן:</a:t>
            </a:r>
          </a:p>
        </p:txBody>
      </p:sp>
    </p:spTree>
    <p:extLst>
      <p:ext uri="{BB962C8B-B14F-4D97-AF65-F5344CB8AC3E}">
        <p14:creationId xmlns:p14="http://schemas.microsoft.com/office/powerpoint/2010/main" val="26974484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1299e87e9bb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1299e87e9bb_0_119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spcFirstLastPara="1" wrap="square" lIns="96645" tIns="96645" rIns="96645" bIns="96645" anchor="t" anchorCtr="0">
            <a:noAutofit/>
          </a:bodyPr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he-IL" dirty="0"/>
              <a:t>עדן:</a:t>
            </a:r>
          </a:p>
          <a:p>
            <a:pPr marL="0" indent="0" algn="r" rtl="1">
              <a:buNone/>
            </a:pPr>
            <a:endParaRPr lang="he-IL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0" indent="0" algn="r" rtl="1">
              <a:buNone/>
            </a:pPr>
            <a:r>
              <a:rPr lang="he-IL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לדוגמה, אתה יכול לאמן מודל שבהינתן גם תמונה של /כתום/ וגם כיתוב האומר "כתום", יוציא מערך שמתאר גם את התמונה וגם את הטקסט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4352615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1299e87e9bb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1299e87e9bb_0_119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spcFirstLastPara="1" wrap="square" lIns="96645" tIns="96645" rIns="96645" bIns="96645" anchor="t" anchorCtr="0">
            <a:noAutofit/>
          </a:bodyPr>
          <a:lstStyle/>
          <a:p>
            <a:pPr marL="0" indent="0" algn="r" defTabSz="966612" rtl="1">
              <a:lnSpc>
                <a:spcPct val="150000"/>
              </a:lnSpc>
              <a:buNone/>
            </a:pPr>
            <a:r>
              <a:rPr lang="he-IL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עדן:</a:t>
            </a:r>
          </a:p>
        </p:txBody>
      </p:sp>
    </p:spTree>
    <p:extLst>
      <p:ext uri="{BB962C8B-B14F-4D97-AF65-F5344CB8AC3E}">
        <p14:creationId xmlns:p14="http://schemas.microsoft.com/office/powerpoint/2010/main" val="15408518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1299e87e9bb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1299e87e9bb_0_119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spcFirstLastPara="1" wrap="square" lIns="96645" tIns="96645" rIns="96645" bIns="96645" anchor="t" anchorCtr="0">
            <a:noAutofit/>
          </a:bodyPr>
          <a:lstStyle/>
          <a:p>
            <a:pPr marL="0" indent="0" algn="r" defTabSz="966612" rtl="1">
              <a:lnSpc>
                <a:spcPct val="150000"/>
              </a:lnSpc>
              <a:buNone/>
            </a:pPr>
            <a:r>
              <a:rPr lang="he-IL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עדן:</a:t>
            </a:r>
          </a:p>
          <a:p>
            <a:pPr marL="0" indent="0" algn="r" defTabSz="966612" rtl="1">
              <a:lnSpc>
                <a:spcPct val="150000"/>
              </a:lnSpc>
              <a:buNone/>
            </a:pPr>
            <a:endParaRPr lang="he-IL" sz="14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0" indent="0" algn="r" defTabSz="966612" rtl="1">
              <a:lnSpc>
                <a:spcPct val="150000"/>
              </a:lnSpc>
              <a:buNone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Segoe UI Semilight" panose="020B0402040204020203" pitchFamily="34" charset="0"/>
                <a:cs typeface="Segoe UI Semilight" panose="020B0402040204020203" pitchFamily="34" charset="0"/>
                <a:sym typeface="Arial"/>
              </a:rPr>
              <a:t>BoW</a:t>
            </a:r>
            <a:r>
              <a:rPr lang="he-IL" sz="1400" b="0" i="0" u="none" strike="noStrike" cap="none" dirty="0">
                <a:solidFill>
                  <a:srgbClr val="000000"/>
                </a:solidFill>
                <a:latin typeface="Segoe UI Semilight" panose="020B0402040204020203" pitchFamily="34" charset="0"/>
                <a:cs typeface="Segoe UI Semilight" panose="020B0402040204020203" pitchFamily="34" charset="0"/>
                <a:sym typeface="Arial"/>
              </a:rPr>
              <a:t> – וקטור של כמות המופעים לכל מילה</a:t>
            </a:r>
          </a:p>
        </p:txBody>
      </p:sp>
    </p:spTree>
    <p:extLst>
      <p:ext uri="{BB962C8B-B14F-4D97-AF65-F5344CB8AC3E}">
        <p14:creationId xmlns:p14="http://schemas.microsoft.com/office/powerpoint/2010/main" val="237235598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1299e87e9bb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1299e87e9bb_0_119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spcFirstLastPara="1" wrap="square" lIns="96645" tIns="96645" rIns="96645" bIns="96645" anchor="t" anchorCtr="0">
            <a:noAutofit/>
          </a:bodyPr>
          <a:lstStyle/>
          <a:p>
            <a:pPr marL="0" indent="0" algn="r" defTabSz="966612" rtl="1">
              <a:lnSpc>
                <a:spcPct val="150000"/>
              </a:lnSpc>
              <a:buNone/>
            </a:pPr>
            <a:r>
              <a:rPr lang="he-IL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עדן:</a:t>
            </a:r>
            <a:endParaRPr lang="en-US" sz="14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0" indent="0" algn="r" defTabSz="966612" rtl="1">
              <a:lnSpc>
                <a:spcPct val="150000"/>
              </a:lnSpc>
              <a:buNone/>
            </a:pPr>
            <a:endParaRPr lang="he-IL" sz="14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0" indent="0" algn="r" defTabSz="966612" rtl="1">
              <a:lnSpc>
                <a:spcPct val="150000"/>
              </a:lnSpc>
              <a:buNone/>
            </a:pPr>
            <a:r>
              <a:rPr lang="he-IL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הקלט - תמונה ושאלה</a:t>
            </a:r>
          </a:p>
          <a:p>
            <a:pPr marL="0" indent="0" algn="r" defTabSz="966612" rtl="1">
              <a:lnSpc>
                <a:spcPct val="150000"/>
              </a:lnSpc>
              <a:buNone/>
            </a:pPr>
            <a:r>
              <a:rPr lang="he-IL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הפלט – תשובה לשאלה מתוך </a:t>
            </a:r>
            <a:r>
              <a:rPr lang="en-US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K</a:t>
            </a:r>
            <a:r>
              <a:rPr lang="he-IL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תשובות אפשריות – הם בחרו 1000</a:t>
            </a:r>
          </a:p>
          <a:p>
            <a:pPr marL="0" indent="0" algn="r" defTabSz="966612" rtl="1">
              <a:lnSpc>
                <a:spcPct val="150000"/>
              </a:lnSpc>
              <a:buNone/>
            </a:pPr>
            <a:r>
              <a:rPr lang="he-IL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התמונה והשאלה מעובדות בהתחלה בנפרד</a:t>
            </a:r>
            <a:r>
              <a:rPr lang="en-US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-</a:t>
            </a:r>
            <a:br>
              <a:rPr lang="en-US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</a:br>
            <a:r>
              <a:rPr lang="he-IL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התמונה מקודדת ע"י </a:t>
            </a:r>
            <a:r>
              <a:rPr lang="en-US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CNN</a:t>
            </a:r>
            <a:r>
              <a:rPr lang="he-IL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(</a:t>
            </a:r>
            <a:r>
              <a:rPr lang="en-US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VGG</a:t>
            </a:r>
            <a:r>
              <a:rPr lang="he-IL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, יכול להיות גם </a:t>
            </a:r>
            <a:r>
              <a:rPr lang="en-US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resnet</a:t>
            </a:r>
            <a:r>
              <a:rPr lang="he-IL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), ממירים את ה</a:t>
            </a:r>
            <a:r>
              <a:rPr lang="en-US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image embedding</a:t>
            </a:r>
            <a:r>
              <a:rPr lang="he-IL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לשכבת </a:t>
            </a:r>
            <a:r>
              <a:rPr lang="en-US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fully connected</a:t>
            </a:r>
            <a:r>
              <a:rPr lang="he-IL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בגודל 1024</a:t>
            </a:r>
          </a:p>
          <a:p>
            <a:pPr marL="0" marR="0" lvl="0" indent="0" algn="r" defTabSz="966612" rtl="1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he-IL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השאלה מקודדת ע"י </a:t>
            </a:r>
            <a:r>
              <a:rPr lang="en-US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LSTM</a:t>
            </a:r>
            <a:r>
              <a:rPr lang="he-IL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וגם את את הקידוד שלה מעבירים לשכבת </a:t>
            </a:r>
            <a:r>
              <a:rPr lang="en-US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fully connected</a:t>
            </a:r>
            <a:r>
              <a:rPr lang="he-IL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בגודל 1024</a:t>
            </a:r>
          </a:p>
          <a:p>
            <a:pPr marL="0" indent="0" algn="r" defTabSz="966612" rtl="1">
              <a:lnSpc>
                <a:spcPct val="150000"/>
              </a:lnSpc>
              <a:buNone/>
            </a:pPr>
            <a:br>
              <a:rPr lang="en-US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</a:br>
            <a:endParaRPr lang="he-IL" sz="14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854833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1299e87e9bb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1299e87e9bb_0_119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spcFirstLastPara="1" wrap="square" lIns="96645" tIns="96645" rIns="96645" bIns="96645" anchor="t" anchorCtr="0">
            <a:noAutofit/>
          </a:bodyPr>
          <a:lstStyle/>
          <a:p>
            <a:pPr marL="0" indent="0" algn="r" defTabSz="966612" rtl="1">
              <a:lnSpc>
                <a:spcPct val="150000"/>
              </a:lnSpc>
              <a:buNone/>
            </a:pPr>
            <a:r>
              <a:rPr lang="he-IL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עדן:</a:t>
            </a:r>
            <a:endParaRPr lang="en-US" sz="14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0" indent="0" algn="r" defTabSz="966612" rtl="1">
              <a:lnSpc>
                <a:spcPct val="150000"/>
              </a:lnSpc>
              <a:buNone/>
            </a:pPr>
            <a:endParaRPr lang="he-IL" sz="14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0" indent="0" algn="r" defTabSz="966612" rtl="1">
              <a:lnSpc>
                <a:spcPct val="150000"/>
              </a:lnSpc>
              <a:buNone/>
            </a:pPr>
            <a:r>
              <a:rPr lang="he-IL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אפשר לראות אם לא היה לנו את התמונה בכלל מה המודל היה עושה רק עם השאלה</a:t>
            </a:r>
          </a:p>
          <a:p>
            <a:pPr marL="0" indent="0" algn="r" defTabSz="966612" rtl="1">
              <a:lnSpc>
                <a:spcPct val="150000"/>
              </a:lnSpc>
              <a:buNone/>
            </a:pPr>
            <a:br>
              <a:rPr lang="en-US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</a:br>
            <a:endParaRPr lang="he-IL" sz="14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574861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1299e87e9bb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1299e87e9bb_0_119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spcFirstLastPara="1" wrap="square" lIns="96645" tIns="96645" rIns="96645" bIns="96645" anchor="t" anchorCtr="0">
            <a:noAutofit/>
          </a:bodyPr>
          <a:lstStyle/>
          <a:p>
            <a:pPr marL="0" indent="0" algn="r" defTabSz="966612" rtl="1">
              <a:lnSpc>
                <a:spcPct val="150000"/>
              </a:lnSpc>
              <a:buNone/>
            </a:pPr>
            <a:r>
              <a:rPr lang="he-IL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עדן:</a:t>
            </a:r>
          </a:p>
          <a:p>
            <a:pPr marL="0" marR="0" lvl="0" indent="0" algn="r" defTabSz="966612" rtl="1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br>
              <a:rPr lang="en-US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</a:br>
            <a:r>
              <a:rPr lang="he-IL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באותה מידה אם היה לנו רק את התמונה ניתן לקבל תשובה שיכולה להיות משויכת לתמונה הזאת</a:t>
            </a:r>
          </a:p>
          <a:p>
            <a:pPr marL="0" indent="0" algn="r" defTabSz="966612" rtl="1">
              <a:lnSpc>
                <a:spcPct val="150000"/>
              </a:lnSpc>
              <a:buNone/>
            </a:pPr>
            <a:endParaRPr lang="he-IL" sz="14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088665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1299e87e9bb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1299e87e9bb_0_119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spcFirstLastPara="1" wrap="square" lIns="96645" tIns="96645" rIns="96645" bIns="96645" anchor="t" anchorCtr="0">
            <a:noAutofit/>
          </a:bodyPr>
          <a:lstStyle/>
          <a:p>
            <a:pPr marL="0" indent="0" algn="r" defTabSz="966612" rtl="1">
              <a:lnSpc>
                <a:spcPct val="150000"/>
              </a:lnSpc>
              <a:buNone/>
            </a:pPr>
            <a:r>
              <a:rPr lang="he-IL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עדן:</a:t>
            </a:r>
            <a:endParaRPr lang="en-US" sz="14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0" indent="0" algn="r" defTabSz="966612" rtl="1">
              <a:lnSpc>
                <a:spcPct val="150000"/>
              </a:lnSpc>
              <a:buNone/>
            </a:pPr>
            <a:endParaRPr lang="he-IL" sz="14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0" indent="0" algn="r" rtl="1">
              <a:buNone/>
            </a:pPr>
            <a:r>
              <a:rPr lang="en-US" sz="1200" dirty="0"/>
              <a:t>Random</a:t>
            </a:r>
            <a:r>
              <a:rPr lang="he-IL" sz="1200" dirty="0"/>
              <a:t> – בחירת תשובה רנדומלית מבין כל ה</a:t>
            </a:r>
            <a:r>
              <a:rPr lang="en-US" sz="1200" dirty="0"/>
              <a:t>K</a:t>
            </a:r>
            <a:br>
              <a:rPr lang="en-US" sz="1200" dirty="0"/>
            </a:br>
            <a:r>
              <a:rPr lang="en-US" sz="1200" dirty="0"/>
              <a:t>prior</a:t>
            </a:r>
            <a:r>
              <a:rPr lang="he-IL" sz="1200" dirty="0"/>
              <a:t> – בחירת התשובה הכי נפוצה (התשובה "כן") מכל ה</a:t>
            </a:r>
            <a:r>
              <a:rPr lang="en-US" sz="1200" dirty="0"/>
              <a:t>K</a:t>
            </a:r>
            <a:endParaRPr lang="he-IL" sz="1200" dirty="0"/>
          </a:p>
        </p:txBody>
      </p:sp>
    </p:spTree>
    <p:extLst>
      <p:ext uri="{BB962C8B-B14F-4D97-AF65-F5344CB8AC3E}">
        <p14:creationId xmlns:p14="http://schemas.microsoft.com/office/powerpoint/2010/main" val="358104784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1299e87e9bb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1299e87e9bb_0_119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spcFirstLastPara="1" wrap="square" lIns="96645" tIns="96645" rIns="96645" bIns="96645" anchor="t" anchorCtr="0">
            <a:noAutofit/>
          </a:bodyPr>
          <a:lstStyle/>
          <a:p>
            <a:pPr marL="0" indent="0" algn="r" defTabSz="966612" rtl="1">
              <a:lnSpc>
                <a:spcPct val="150000"/>
              </a:lnSpc>
              <a:buNone/>
            </a:pPr>
            <a:r>
              <a:rPr lang="he-IL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עדן:</a:t>
            </a:r>
            <a:endParaRPr lang="en-US" sz="14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0" indent="0" algn="r" defTabSz="966612" rtl="1">
              <a:lnSpc>
                <a:spcPct val="150000"/>
              </a:lnSpc>
              <a:buNone/>
            </a:pPr>
            <a:endParaRPr lang="he-IL" sz="14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0" indent="0" algn="r">
              <a:buNone/>
            </a:pPr>
            <a:r>
              <a:rPr lang="he-IL" sz="1200" dirty="0"/>
              <a:t>כחול בלי להסתכל על התמונה, ירוק עם.</a:t>
            </a:r>
          </a:p>
        </p:txBody>
      </p:sp>
    </p:spTree>
    <p:extLst>
      <p:ext uri="{BB962C8B-B14F-4D97-AF65-F5344CB8AC3E}">
        <p14:creationId xmlns:p14="http://schemas.microsoft.com/office/powerpoint/2010/main" val="84044741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1299e87e9bb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1299e87e9bb_0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4878679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spcFirstLastPara="1" wrap="square" lIns="96645" tIns="96645" rIns="96645" bIns="96645" anchor="t" anchorCtr="0">
            <a:noAutofit/>
          </a:bodyPr>
          <a:lstStyle/>
          <a:p>
            <a:pPr marL="0" indent="0" algn="r" rtl="1"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312340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1299e87e9bb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1299e87e9bb_0_119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spcFirstLastPara="1" wrap="square" lIns="96645" tIns="96645" rIns="96645" bIns="96645" anchor="t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he-IL" sz="1200" dirty="0"/>
              <a:t>עדן:</a:t>
            </a:r>
          </a:p>
          <a:p>
            <a:pPr marL="0" indent="0" algn="r">
              <a:buNone/>
            </a:pPr>
            <a:endParaRPr lang="en-US" sz="12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72029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1299e87e9bb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1299e87e9bb_0_119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spcFirstLastPara="1" wrap="square" lIns="96645" tIns="96645" rIns="96645" bIns="96645" anchor="t" anchorCtr="0">
            <a:noAutofit/>
          </a:bodyPr>
          <a:lstStyle/>
          <a:p>
            <a:pPr marL="483306" marR="0" lvl="1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he-IL" dirty="0"/>
              <a:t>עדן:</a:t>
            </a:r>
          </a:p>
          <a:p>
            <a:pPr marL="483306" lvl="1" indent="0" algn="r" rtl="1">
              <a:buNone/>
            </a:pPr>
            <a:endParaRPr lang="he-IL" dirty="0"/>
          </a:p>
          <a:p>
            <a:pPr marL="483306" lvl="1" indent="0" algn="r" rtl="1">
              <a:buNone/>
            </a:pPr>
            <a:r>
              <a:rPr lang="he-IL" dirty="0"/>
              <a:t>אם יש לנו מודל המשלב בין שני קלטים שונים או יותר (מבחינה מרחבית), למשל בין קלט של טקסט וקלט של תמונה אז לאחר </a:t>
            </a:r>
            <a:r>
              <a:rPr lang="en-US" dirty="0"/>
              <a:t>embedding </a:t>
            </a:r>
            <a:r>
              <a:rPr lang="he-IL" dirty="0"/>
              <a:t>על הקלט, הפלט של ה-</a:t>
            </a:r>
            <a:r>
              <a:rPr lang="en-US" dirty="0"/>
              <a:t>embedding  </a:t>
            </a:r>
            <a:r>
              <a:rPr lang="he-IL" dirty="0"/>
              <a:t>על כל קלט הוא וקטור המתאר אותו - כלומר יש לנו עכשיו שני מרחבים וקטורים שונים לשני המודלים. שני המרחבי האלו נקראים מרחבים סמויים </a:t>
            </a:r>
            <a:r>
              <a:rPr lang="en-US" dirty="0"/>
              <a:t>(latent space)</a:t>
            </a:r>
            <a:r>
              <a:rPr lang="he-IL" dirty="0"/>
              <a:t> ולבסוף 2 המרחבים הסמויים משולבים ל-</a:t>
            </a:r>
            <a:r>
              <a:rPr lang="en-US" dirty="0"/>
              <a:t>Joint Space </a:t>
            </a:r>
            <a:r>
              <a:rPr lang="he-IL" dirty="0"/>
              <a:t> ששם הם ברי השוואה - כלומר מדברים באותה ה"שפה" למרות שהגיעו ממרחבים שונים</a:t>
            </a:r>
            <a:endParaRPr lang="he-IL" sz="12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22104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1299e87e9bb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1299e87e9bb_0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he-IL" dirty="0"/>
              <a:t>מוריה:</a:t>
            </a:r>
          </a:p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lang="he-IL" dirty="0"/>
          </a:p>
          <a:p>
            <a:pPr marL="171450" lvl="0" indent="-171450" algn="r" rtl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he-IL" baseline="0" dirty="0"/>
              <a:t>המודלים ה-"מתוחכמים" יותר אמורים להבין יותר על כל פרויקט כיוון שיש להם מקורות רבים לקבלת מידע. </a:t>
            </a:r>
          </a:p>
          <a:p>
            <a:pPr marL="171450" lvl="0" indent="-171450" algn="r" rtl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he-IL" altLang="he-IL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תהליכי היתוך נתונים מסווגים לעתים קרובות כנמוכים, בינוניים או גבוהים, בהתאם לשלב העיבוד שבו מתרחש היתוך.</a:t>
            </a:r>
            <a:r>
              <a:rPr lang="he-IL" altLang="he-IL" baseline="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</a:t>
            </a:r>
          </a:p>
          <a:p>
            <a:pPr marL="171450" lvl="0" indent="-171450" algn="r" rtl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he-IL" altLang="he-IL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מיזוג נתונים ברמה נמוכה משלב מספר מקורות של נתונים גולמיים כדי לייצר נתונים גולמיים חדשים. </a:t>
            </a:r>
            <a:r>
              <a:rPr lang="he-IL" altLang="he-IL" baseline="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</a:t>
            </a:r>
            <a:endParaRPr lang="he-IL" altLang="he-IL" baseline="0" dirty="0">
              <a:latin typeface="Arial"/>
              <a:cs typeface="Arial"/>
            </a:endParaRPr>
          </a:p>
          <a:p>
            <a:pPr marL="171450" lvl="0" indent="-171450" algn="r" rtl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he-IL" altLang="he-IL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הציפייה היא שהנתונים הממוזגים הם אינפורמטיביים וסינטטיים יותר מהכניסות המקוריות.</a:t>
            </a:r>
          </a:p>
          <a:p>
            <a:pPr marL="171450" lvl="0" indent="-171450" algn="r" rtl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770974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1299e87e9bb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1299e87e9bb_0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Input level</a:t>
            </a:r>
            <a:r>
              <a:rPr lang="he-IL" dirty="0"/>
              <a:t>  - שילוב של שני הנתונים ממש בהתחלה של המודל – למשל 2 תמונות אפשר לשלב </a:t>
            </a:r>
            <a:r>
              <a:rPr lang="en-US" dirty="0"/>
              <a:t>channel</a:t>
            </a:r>
            <a:r>
              <a:rPr lang="he-IL" dirty="0"/>
              <a:t> אחרי </a:t>
            </a:r>
            <a:r>
              <a:rPr lang="en-US" dirty="0"/>
              <a:t>channel</a:t>
            </a:r>
            <a:r>
              <a:rPr lang="he-IL" dirty="0"/>
              <a:t>.</a:t>
            </a:r>
            <a:br>
              <a:rPr lang="en-US" dirty="0"/>
            </a:br>
            <a:r>
              <a:rPr lang="en-US" dirty="0"/>
              <a:t>Layer – level</a:t>
            </a:r>
            <a:r>
              <a:rPr lang="he-IL" dirty="0"/>
              <a:t> – שילוב התכונות של 2 המודלים באמצע </a:t>
            </a:r>
            <a:r>
              <a:rPr lang="he-IL" dirty="0" err="1"/>
              <a:t>הלימידה</a:t>
            </a:r>
            <a:r>
              <a:rPr lang="he-IL" dirty="0"/>
              <a:t>.</a:t>
            </a:r>
          </a:p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Decision level</a:t>
            </a:r>
            <a:r>
              <a:rPr lang="he-IL" dirty="0"/>
              <a:t> – שילוב ממש בסוף לפני שלב ההחלטה- מאפשר יותר להשתמש בייחודיות של כל אחד </a:t>
            </a:r>
            <a:r>
              <a:rPr lang="he-IL" dirty="0" err="1"/>
              <a:t>מהקלטים</a:t>
            </a:r>
            <a:r>
              <a:rPr lang="he-IL" dirty="0"/>
              <a:t> בפני עצמו ורק לאחר מכן לשלב אותם.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275969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1299e87e9bb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1299e87e9bb_0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he-IL" dirty="0"/>
              <a:t>מוריה:</a:t>
            </a:r>
          </a:p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lang="he-IL" dirty="0"/>
          </a:p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he-IL" dirty="0"/>
              <a:t>ב-</a:t>
            </a:r>
            <a:r>
              <a:rPr lang="en-US" dirty="0"/>
              <a:t>Data Fusion</a:t>
            </a:r>
            <a:r>
              <a:rPr lang="he-IL" dirty="0"/>
              <a:t> נאחד מספר מקורות</a:t>
            </a:r>
            <a:r>
              <a:rPr lang="he-IL" baseline="0" dirty="0"/>
              <a:t> שונים עבור כל נושא למאגר יחיד עבור אותו נושא. </a:t>
            </a:r>
            <a:endParaRPr lang="he-IL" dirty="0"/>
          </a:p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648303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1299e87e9bb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1299e87e9bb_0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8258003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648F067F-1ABF-7BD0-7126-71E212CCD3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77F95D8B-DB05-B6F7-F22E-0A97423A1C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he-IL"/>
              <a:t>לחץ כדי לערוך סגנון כותרת משנה של תבנית בסיס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C9C4DCDA-A7A4-5C85-8106-2386AD71B9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608ED-2FCE-4E32-9F15-1878F0743409}" type="datetimeFigureOut">
              <a:rPr lang="he-IL" smtClean="0"/>
              <a:t>כ"ב/אייר/תשפ"ב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E4B0C229-7801-0517-1DDF-40885F4BBB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32F02E8D-86BD-C538-B113-950696CF9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e" smtClean="0"/>
              <a:t>‹#›</a:t>
            </a:fld>
            <a:endParaRPr lang="he"/>
          </a:p>
        </p:txBody>
      </p:sp>
    </p:spTree>
    <p:extLst>
      <p:ext uri="{BB962C8B-B14F-4D97-AF65-F5344CB8AC3E}">
        <p14:creationId xmlns:p14="http://schemas.microsoft.com/office/powerpoint/2010/main" val="496772697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3E2B7B46-A0FA-7A24-C60B-D713575F1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טקסט אנכי 2">
            <a:extLst>
              <a:ext uri="{FF2B5EF4-FFF2-40B4-BE49-F238E27FC236}">
                <a16:creationId xmlns:a16="http://schemas.microsoft.com/office/drawing/2014/main" id="{78777C12-4532-0855-56E8-A0263D752E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4F889D4B-726B-59E1-C13F-7D7E7ACBAF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608ED-2FCE-4E32-9F15-1878F0743409}" type="datetimeFigureOut">
              <a:rPr lang="he-IL" smtClean="0"/>
              <a:t>כ"ב/אייר/תשפ"ב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14CB8828-D7DC-0D05-A0E4-EEEE91C7F8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DD107EF5-A017-48E7-1E87-53CF49B99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e" smtClean="0"/>
              <a:t>‹#›</a:t>
            </a:fld>
            <a:endParaRPr lang="he"/>
          </a:p>
        </p:txBody>
      </p:sp>
    </p:spTree>
    <p:extLst>
      <p:ext uri="{BB962C8B-B14F-4D97-AF65-F5344CB8AC3E}">
        <p14:creationId xmlns:p14="http://schemas.microsoft.com/office/powerpoint/2010/main" val="413012932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אנכית 1">
            <a:extLst>
              <a:ext uri="{FF2B5EF4-FFF2-40B4-BE49-F238E27FC236}">
                <a16:creationId xmlns:a16="http://schemas.microsoft.com/office/drawing/2014/main" id="{AAA58E7B-6A17-B620-5655-38FED9EE2CE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טקסט אנכי 2">
            <a:extLst>
              <a:ext uri="{FF2B5EF4-FFF2-40B4-BE49-F238E27FC236}">
                <a16:creationId xmlns:a16="http://schemas.microsoft.com/office/drawing/2014/main" id="{4C1CF4FA-7311-C473-7658-0D8CC93533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E8C49275-20F9-E70C-FD1E-9B063DE04B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608ED-2FCE-4E32-9F15-1878F0743409}" type="datetimeFigureOut">
              <a:rPr lang="he-IL" smtClean="0"/>
              <a:t>כ"ב/אייר/תשפ"ב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FD458B13-7334-2BE7-4629-CB438E5E60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A06861E1-6EA5-AB31-90A4-85708242AA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e" smtClean="0"/>
              <a:t>‹#›</a:t>
            </a:fld>
            <a:endParaRPr lang="he"/>
          </a:p>
        </p:txBody>
      </p:sp>
    </p:spTree>
    <p:extLst>
      <p:ext uri="{BB962C8B-B14F-4D97-AF65-F5344CB8AC3E}">
        <p14:creationId xmlns:p14="http://schemas.microsoft.com/office/powerpoint/2010/main" val="4085021514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568384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9024B590-BDE5-A318-33A2-FED3B1B3D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9F8FCAB1-E26E-34AB-93FF-9527BF8B4C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A16F8E82-1D45-EBCE-D89D-1595D9BDFD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608ED-2FCE-4E32-9F15-1878F0743409}" type="datetimeFigureOut">
              <a:rPr lang="he-IL" smtClean="0"/>
              <a:t>כ"ב/אייר/תשפ"ב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601748E1-FA5B-058F-7CBB-E03A7C2D2B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6CD10884-1D39-CBDC-5454-33C6C23A80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e" smtClean="0"/>
              <a:t>‹#›</a:t>
            </a:fld>
            <a:endParaRPr lang="he"/>
          </a:p>
        </p:txBody>
      </p:sp>
    </p:spTree>
    <p:extLst>
      <p:ext uri="{BB962C8B-B14F-4D97-AF65-F5344CB8AC3E}">
        <p14:creationId xmlns:p14="http://schemas.microsoft.com/office/powerpoint/2010/main" val="3152449777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937AA321-0C31-B267-CEBF-D6A8C554D8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5E08B983-C7DB-463D-D0E3-F5B4D6689B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A9B112BB-F00F-E208-132E-EBF5B9B26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608ED-2FCE-4E32-9F15-1878F0743409}" type="datetimeFigureOut">
              <a:rPr lang="he-IL" smtClean="0"/>
              <a:t>כ"ב/אייר/תשפ"ב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C083D9D0-35E1-19D6-3993-A0496D702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C3CE1D09-2EFB-722D-AC6C-CE4307A80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e" smtClean="0"/>
              <a:t>‹#›</a:t>
            </a:fld>
            <a:endParaRPr lang="he"/>
          </a:p>
        </p:txBody>
      </p:sp>
    </p:spTree>
    <p:extLst>
      <p:ext uri="{BB962C8B-B14F-4D97-AF65-F5344CB8AC3E}">
        <p14:creationId xmlns:p14="http://schemas.microsoft.com/office/powerpoint/2010/main" val="1992092044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40CD7448-2E12-CCEC-AD26-237338FFF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BAAA8366-F2E5-35F4-4C1C-B9C80F70E4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BAF9526F-8721-1994-C8BC-CC49C5E4A6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F63F5638-4B5B-921C-16D4-B8F4280439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608ED-2FCE-4E32-9F15-1878F0743409}" type="datetimeFigureOut">
              <a:rPr lang="he-IL" smtClean="0"/>
              <a:t>כ"ב/אייר/תשפ"ב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DE5B5D4F-4EDF-5288-2922-1BB881E959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ABA85363-0AE3-7C49-3400-F1AABC240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e" smtClean="0"/>
              <a:t>‹#›</a:t>
            </a:fld>
            <a:endParaRPr lang="he"/>
          </a:p>
        </p:txBody>
      </p:sp>
    </p:spTree>
    <p:extLst>
      <p:ext uri="{BB962C8B-B14F-4D97-AF65-F5344CB8AC3E}">
        <p14:creationId xmlns:p14="http://schemas.microsoft.com/office/powerpoint/2010/main" val="524275435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7BA0629B-0247-8C26-72AA-546C640CA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4F084B8C-B0C7-FFE0-274D-7382DB8565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1A179170-76F9-25E7-804F-FFEE17653A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5" name="מציין מיקום טקסט 4">
            <a:extLst>
              <a:ext uri="{FF2B5EF4-FFF2-40B4-BE49-F238E27FC236}">
                <a16:creationId xmlns:a16="http://schemas.microsoft.com/office/drawing/2014/main" id="{11F45062-8349-3635-7A49-E95A546DEB6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6" name="מציין מיקום תוכן 5">
            <a:extLst>
              <a:ext uri="{FF2B5EF4-FFF2-40B4-BE49-F238E27FC236}">
                <a16:creationId xmlns:a16="http://schemas.microsoft.com/office/drawing/2014/main" id="{DBDCBB69-E690-D55C-F2EE-C03371B3EB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7" name="מציין מיקום של תאריך 6">
            <a:extLst>
              <a:ext uri="{FF2B5EF4-FFF2-40B4-BE49-F238E27FC236}">
                <a16:creationId xmlns:a16="http://schemas.microsoft.com/office/drawing/2014/main" id="{C733ED0B-3A61-4CAA-2473-4F03439855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608ED-2FCE-4E32-9F15-1878F0743409}" type="datetimeFigureOut">
              <a:rPr lang="he-IL" smtClean="0"/>
              <a:t>כ"ב/אייר/תשפ"ב</a:t>
            </a:fld>
            <a:endParaRPr lang="he-IL"/>
          </a:p>
        </p:txBody>
      </p:sp>
      <p:sp>
        <p:nvSpPr>
          <p:cNvPr id="8" name="מציין מיקום של כותרת תחתונה 7">
            <a:extLst>
              <a:ext uri="{FF2B5EF4-FFF2-40B4-BE49-F238E27FC236}">
                <a16:creationId xmlns:a16="http://schemas.microsoft.com/office/drawing/2014/main" id="{00ACA208-99E4-63E1-5C9D-50BD06AC1D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מציין מיקום של מספר שקופית 8">
            <a:extLst>
              <a:ext uri="{FF2B5EF4-FFF2-40B4-BE49-F238E27FC236}">
                <a16:creationId xmlns:a16="http://schemas.microsoft.com/office/drawing/2014/main" id="{EC0D6E0D-5F51-F7C7-FC49-AF321700F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e" smtClean="0"/>
              <a:t>‹#›</a:t>
            </a:fld>
            <a:endParaRPr lang="he"/>
          </a:p>
        </p:txBody>
      </p:sp>
    </p:spTree>
    <p:extLst>
      <p:ext uri="{BB962C8B-B14F-4D97-AF65-F5344CB8AC3E}">
        <p14:creationId xmlns:p14="http://schemas.microsoft.com/office/powerpoint/2010/main" val="3943168089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B463FB15-E345-9339-3B9A-A21F96AFB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תאריך 2">
            <a:extLst>
              <a:ext uri="{FF2B5EF4-FFF2-40B4-BE49-F238E27FC236}">
                <a16:creationId xmlns:a16="http://schemas.microsoft.com/office/drawing/2014/main" id="{2C7AAD97-E3E2-B637-F6AD-777F0E451D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608ED-2FCE-4E32-9F15-1878F0743409}" type="datetimeFigureOut">
              <a:rPr lang="he-IL" smtClean="0"/>
              <a:t>כ"ב/אייר/תשפ"ב</a:t>
            </a:fld>
            <a:endParaRPr lang="he-IL"/>
          </a:p>
        </p:txBody>
      </p:sp>
      <p:sp>
        <p:nvSpPr>
          <p:cNvPr id="4" name="מציין מיקום של כותרת תחתונה 3">
            <a:extLst>
              <a:ext uri="{FF2B5EF4-FFF2-40B4-BE49-F238E27FC236}">
                <a16:creationId xmlns:a16="http://schemas.microsoft.com/office/drawing/2014/main" id="{71106BF9-DB72-B232-A8F7-7C3E3844E2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מציין מיקום של מספר שקופית 4">
            <a:extLst>
              <a:ext uri="{FF2B5EF4-FFF2-40B4-BE49-F238E27FC236}">
                <a16:creationId xmlns:a16="http://schemas.microsoft.com/office/drawing/2014/main" id="{B29779C4-C880-40A3-39CA-BEF799105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e" smtClean="0"/>
              <a:t>‹#›</a:t>
            </a:fld>
            <a:endParaRPr lang="he"/>
          </a:p>
        </p:txBody>
      </p:sp>
    </p:spTree>
    <p:extLst>
      <p:ext uri="{BB962C8B-B14F-4D97-AF65-F5344CB8AC3E}">
        <p14:creationId xmlns:p14="http://schemas.microsoft.com/office/powerpoint/2010/main" val="3323596820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אריך 1">
            <a:extLst>
              <a:ext uri="{FF2B5EF4-FFF2-40B4-BE49-F238E27FC236}">
                <a16:creationId xmlns:a16="http://schemas.microsoft.com/office/drawing/2014/main" id="{FD9A5692-BF05-67CF-C3AB-EA40073572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608ED-2FCE-4E32-9F15-1878F0743409}" type="datetimeFigureOut">
              <a:rPr lang="he-IL" smtClean="0"/>
              <a:t>כ"ב/אייר/תשפ"ב</a:t>
            </a:fld>
            <a:endParaRPr lang="he-IL"/>
          </a:p>
        </p:txBody>
      </p:sp>
      <p:sp>
        <p:nvSpPr>
          <p:cNvPr id="3" name="מציין מיקום של כותרת תחתונה 2">
            <a:extLst>
              <a:ext uri="{FF2B5EF4-FFF2-40B4-BE49-F238E27FC236}">
                <a16:creationId xmlns:a16="http://schemas.microsoft.com/office/drawing/2014/main" id="{6AD76E84-271A-7C58-9FBD-CA0480F441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9F525AA9-A028-2A6A-4DA1-6047FA87F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e" smtClean="0"/>
              <a:t>‹#›</a:t>
            </a:fld>
            <a:endParaRPr lang="he"/>
          </a:p>
        </p:txBody>
      </p:sp>
    </p:spTree>
    <p:extLst>
      <p:ext uri="{BB962C8B-B14F-4D97-AF65-F5344CB8AC3E}">
        <p14:creationId xmlns:p14="http://schemas.microsoft.com/office/powerpoint/2010/main" val="2193703674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A4B3472A-384C-F1B3-7812-C4E0793E76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05CA44A7-5331-26D2-59E1-0754E92545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7102311A-40FF-B15F-7E1F-4D361ECB62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D286BDD7-54E9-22C9-7E10-322FCC4508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608ED-2FCE-4E32-9F15-1878F0743409}" type="datetimeFigureOut">
              <a:rPr lang="he-IL" smtClean="0"/>
              <a:t>כ"ב/אייר/תשפ"ב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D4D44179-0B25-02B8-D5C1-0B29D181B1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9C4F2855-9C86-D27C-81FC-03D2834040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e" smtClean="0"/>
              <a:t>‹#›</a:t>
            </a:fld>
            <a:endParaRPr lang="he"/>
          </a:p>
        </p:txBody>
      </p:sp>
    </p:spTree>
    <p:extLst>
      <p:ext uri="{BB962C8B-B14F-4D97-AF65-F5344CB8AC3E}">
        <p14:creationId xmlns:p14="http://schemas.microsoft.com/office/powerpoint/2010/main" val="627764519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AF51D2D5-DA8E-AB12-086F-01DAD72C49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תמונה 2">
            <a:extLst>
              <a:ext uri="{FF2B5EF4-FFF2-40B4-BE49-F238E27FC236}">
                <a16:creationId xmlns:a16="http://schemas.microsoft.com/office/drawing/2014/main" id="{45462C14-5ADF-9AF0-0F05-5AD298CF4E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he-IL"/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B399A51C-474B-7496-6630-FF5372BB6E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EFFEAA70-B166-1066-B257-988B5034E3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608ED-2FCE-4E32-9F15-1878F0743409}" type="datetimeFigureOut">
              <a:rPr lang="he-IL" smtClean="0"/>
              <a:t>כ"ב/אייר/תשפ"ב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5E351618-CD98-3BF7-41F8-79D054FBF2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0F21BAAE-2740-E365-3E35-9169548D8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e" smtClean="0"/>
              <a:t>‹#›</a:t>
            </a:fld>
            <a:endParaRPr lang="he"/>
          </a:p>
        </p:txBody>
      </p:sp>
    </p:spTree>
    <p:extLst>
      <p:ext uri="{BB962C8B-B14F-4D97-AF65-F5344CB8AC3E}">
        <p14:creationId xmlns:p14="http://schemas.microsoft.com/office/powerpoint/2010/main" val="3854071504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1">
            <a:extLst>
              <a:ext uri="{FF2B5EF4-FFF2-40B4-BE49-F238E27FC236}">
                <a16:creationId xmlns:a16="http://schemas.microsoft.com/office/drawing/2014/main" id="{E5196954-BF25-8904-29F0-FA24948711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75FB4A52-121D-DB54-CCB1-E43AA263B9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E6CD0D69-0B2C-3D2C-A4C3-0CDD1700EA0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7608ED-2FCE-4E32-9F15-1878F0743409}" type="datetimeFigureOut">
              <a:rPr lang="he-IL" smtClean="0"/>
              <a:t>כ"ב/אייר/תשפ"ב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EA04B0F6-2619-D822-E56D-5184E2D8CA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6A96971B-1D10-25DD-3097-4476AAA571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e" smtClean="0"/>
              <a:t>‹#›</a:t>
            </a:fld>
            <a:endParaRPr lang="he"/>
          </a:p>
        </p:txBody>
      </p:sp>
    </p:spTree>
    <p:extLst>
      <p:ext uri="{BB962C8B-B14F-4D97-AF65-F5344CB8AC3E}">
        <p14:creationId xmlns:p14="http://schemas.microsoft.com/office/powerpoint/2010/main" val="15918733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</p:sldLayoutIdLst>
  <p:hf sldNum="0" hdr="0" ftr="0" dt="0"/>
  <p:txStyles>
    <p:titleStyle>
      <a:lvl1pPr algn="r" defTabSz="685800" rtl="1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r" defTabSz="685800" rtl="1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r" defTabSz="685800" rtl="1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r" defTabSz="685800" rtl="1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r" defTabSz="685800" rtl="1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r" defTabSz="685800" rtl="1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r" defTabSz="685800" rtl="1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r" defTabSz="685800" rtl="1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r" defTabSz="685800" rtl="1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r" defTabSz="685800" rtl="1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r" defTabSz="685800" rtl="1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r" defTabSz="685800" rtl="1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r" defTabSz="685800" rtl="1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r" defTabSz="685800" rtl="1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r" defTabSz="685800" rtl="1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r" defTabSz="685800" rtl="1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r" defTabSz="685800" rtl="1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r" defTabSz="685800" rtl="1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r" defTabSz="685800" rtl="1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rVQVAPiJWKU&amp;t=199s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11.pn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openxmlformats.org/officeDocument/2006/relationships/image" Target="../media/image22.jpe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26.png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6" Type="http://schemas.microsoft.com/office/2007/relationships/hdphoto" Target="../media/hdphoto1.wdp"/><Relationship Id="rId5" Type="http://schemas.openxmlformats.org/officeDocument/2006/relationships/image" Target="../media/image25.png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hapeNet/JointEmbedding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github.com/josharnoldjosh/Image-Caption-Joint-Embedding" TargetMode="Externa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>
            <a:spLocks noGrp="1"/>
          </p:cNvSpPr>
          <p:nvPr>
            <p:ph type="ctrTitle"/>
          </p:nvPr>
        </p:nvSpPr>
        <p:spPr>
          <a:xfrm>
            <a:off x="2435406" y="869872"/>
            <a:ext cx="4354014" cy="28777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-US" sz="4400" b="1" dirty="0">
                <a:solidFill>
                  <a:srgbClr val="030303"/>
                </a:solidFill>
                <a:latin typeface="Bahnschrift" panose="020B0502040204020203" pitchFamily="34" charset="0"/>
              </a:rPr>
              <a:t>Joint Embedding &amp; </a:t>
            </a:r>
            <a:br>
              <a:rPr lang="en-US" sz="4400" b="1" dirty="0">
                <a:solidFill>
                  <a:srgbClr val="030303"/>
                </a:solidFill>
                <a:latin typeface="Bahnschrift" panose="020B0502040204020203" pitchFamily="34" charset="0"/>
              </a:rPr>
            </a:br>
            <a:r>
              <a:rPr lang="en-US" sz="4400" b="1" dirty="0">
                <a:solidFill>
                  <a:srgbClr val="030303"/>
                </a:solidFill>
                <a:latin typeface="Bahnschrift" panose="020B0502040204020203" pitchFamily="34" charset="0"/>
              </a:rPr>
              <a:t>Data Fusion</a:t>
            </a:r>
            <a:endParaRPr sz="4400" b="1" dirty="0">
              <a:solidFill>
                <a:srgbClr val="030303"/>
              </a:solidFill>
              <a:latin typeface="Bahnschrift" panose="020B0502040204020203" pitchFamily="34" charset="0"/>
            </a:endParaRPr>
          </a:p>
        </p:txBody>
      </p:sp>
      <p:sp>
        <p:nvSpPr>
          <p:cNvPr id="63" name="Google Shape;63;p13"/>
          <p:cNvSpPr txBox="1">
            <a:spLocks noGrp="1"/>
          </p:cNvSpPr>
          <p:nvPr>
            <p:ph type="subTitle" idx="1"/>
          </p:nvPr>
        </p:nvSpPr>
        <p:spPr>
          <a:xfrm>
            <a:off x="2435406" y="3747618"/>
            <a:ext cx="4354014" cy="5500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0" lvl="0" indent="0">
              <a:lnSpc>
                <a:spcPct val="80000"/>
              </a:lnSpc>
            </a:pPr>
            <a:r>
              <a:rPr lang="en-US" sz="2400" dirty="0">
                <a:latin typeface="BN United" panose="02000500000000000000" pitchFamily="2" charset="-79"/>
                <a:cs typeface="BN United" panose="02000500000000000000" pitchFamily="2" charset="-79"/>
              </a:rPr>
              <a:t>Eden Shkuri &amp; Moria Bitton</a:t>
            </a:r>
            <a:endParaRPr sz="2400" dirty="0">
              <a:latin typeface="BN United" panose="02000500000000000000" pitchFamily="2" charset="-79"/>
              <a:cs typeface="BN United" panose="02000500000000000000" pitchFamily="2" charset="-79"/>
            </a:endParaRPr>
          </a:p>
        </p:txBody>
      </p:sp>
      <p:sp>
        <p:nvSpPr>
          <p:cNvPr id="31" name="משולש שווה-שוקיים 30">
            <a:extLst>
              <a:ext uri="{FF2B5EF4-FFF2-40B4-BE49-F238E27FC236}">
                <a16:creationId xmlns:a16="http://schemas.microsoft.com/office/drawing/2014/main" id="{454924EE-133E-C32E-9717-0C6C7C1F8C5A}"/>
              </a:ext>
            </a:extLst>
          </p:cNvPr>
          <p:cNvSpPr/>
          <p:nvPr/>
        </p:nvSpPr>
        <p:spPr>
          <a:xfrm rot="12267996">
            <a:off x="910879" y="947561"/>
            <a:ext cx="487149" cy="516536"/>
          </a:xfrm>
          <a:prstGeom prst="triangle">
            <a:avLst>
              <a:gd name="adj" fmla="val 44104"/>
            </a:avLst>
          </a:prstGeom>
          <a:solidFill>
            <a:srgbClr val="D2CC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grpSp>
        <p:nvGrpSpPr>
          <p:cNvPr id="2" name="קבוצה 1"/>
          <p:cNvGrpSpPr/>
          <p:nvPr/>
        </p:nvGrpSpPr>
        <p:grpSpPr>
          <a:xfrm>
            <a:off x="2098580" y="629286"/>
            <a:ext cx="4946840" cy="3884928"/>
            <a:chOff x="2457720" y="567265"/>
            <a:chExt cx="4569957" cy="3736763"/>
          </a:xfrm>
        </p:grpSpPr>
        <p:grpSp>
          <p:nvGrpSpPr>
            <p:cNvPr id="13" name="קבוצה 12">
              <a:extLst>
                <a:ext uri="{FF2B5EF4-FFF2-40B4-BE49-F238E27FC236}">
                  <a16:creationId xmlns:a16="http://schemas.microsoft.com/office/drawing/2014/main" id="{2349B3D0-01A5-C398-4618-CF4E08702B66}"/>
                </a:ext>
              </a:extLst>
            </p:cNvPr>
            <p:cNvGrpSpPr/>
            <p:nvPr/>
          </p:nvGrpSpPr>
          <p:grpSpPr>
            <a:xfrm>
              <a:off x="2457720" y="567265"/>
              <a:ext cx="1761067" cy="1718733"/>
              <a:chOff x="2457720" y="567265"/>
              <a:chExt cx="1761067" cy="1718733"/>
            </a:xfrm>
          </p:grpSpPr>
          <p:cxnSp>
            <p:nvCxnSpPr>
              <p:cNvPr id="8" name="מחבר ישר 7">
                <a:extLst>
                  <a:ext uri="{FF2B5EF4-FFF2-40B4-BE49-F238E27FC236}">
                    <a16:creationId xmlns:a16="http://schemas.microsoft.com/office/drawing/2014/main" id="{FC792E17-FDC7-9633-77D6-B35E9A0D396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457720" y="584199"/>
                <a:ext cx="1761067" cy="0"/>
              </a:xfrm>
              <a:prstGeom prst="line">
                <a:avLst/>
              </a:prstGeom>
              <a:ln w="76200">
                <a:solidFill>
                  <a:srgbClr val="D1C6B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מחבר ישר 10">
                <a:extLst>
                  <a:ext uri="{FF2B5EF4-FFF2-40B4-BE49-F238E27FC236}">
                    <a16:creationId xmlns:a16="http://schemas.microsoft.com/office/drawing/2014/main" id="{3DBA26B6-AEFC-E85A-479A-B82945E32EF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83121" y="567265"/>
                <a:ext cx="0" cy="1718733"/>
              </a:xfrm>
              <a:prstGeom prst="line">
                <a:avLst/>
              </a:prstGeom>
              <a:ln w="76200">
                <a:solidFill>
                  <a:srgbClr val="D1C6B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" name="קבוצה 15">
              <a:extLst>
                <a:ext uri="{FF2B5EF4-FFF2-40B4-BE49-F238E27FC236}">
                  <a16:creationId xmlns:a16="http://schemas.microsoft.com/office/drawing/2014/main" id="{D7F2A566-324D-2534-9FDF-CC9E4D1C2E5A}"/>
                </a:ext>
              </a:extLst>
            </p:cNvPr>
            <p:cNvGrpSpPr/>
            <p:nvPr/>
          </p:nvGrpSpPr>
          <p:grpSpPr>
            <a:xfrm rot="10800000">
              <a:off x="5266610" y="2585295"/>
              <a:ext cx="1761067" cy="1718733"/>
              <a:chOff x="2296703" y="570655"/>
              <a:chExt cx="1761067" cy="1718733"/>
            </a:xfrm>
          </p:grpSpPr>
          <p:cxnSp>
            <p:nvCxnSpPr>
              <p:cNvPr id="17" name="מחבר ישר 16">
                <a:extLst>
                  <a:ext uri="{FF2B5EF4-FFF2-40B4-BE49-F238E27FC236}">
                    <a16:creationId xmlns:a16="http://schemas.microsoft.com/office/drawing/2014/main" id="{89E47E08-0584-63AA-01AA-327BFBA1C7B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296703" y="587589"/>
                <a:ext cx="1761067" cy="0"/>
              </a:xfrm>
              <a:prstGeom prst="line">
                <a:avLst/>
              </a:prstGeom>
              <a:ln w="76200">
                <a:solidFill>
                  <a:srgbClr val="D1C6B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מחבר ישר 17">
                <a:extLst>
                  <a:ext uri="{FF2B5EF4-FFF2-40B4-BE49-F238E27FC236}">
                    <a16:creationId xmlns:a16="http://schemas.microsoft.com/office/drawing/2014/main" id="{AD01C494-D4B6-AED8-BDCF-A0B63A4B6F8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22104" y="570655"/>
                <a:ext cx="0" cy="1718733"/>
              </a:xfrm>
              <a:prstGeom prst="line">
                <a:avLst/>
              </a:prstGeom>
              <a:ln w="76200">
                <a:solidFill>
                  <a:srgbClr val="D1C6B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5" name="משולש שווה-שוקיים 24">
            <a:extLst>
              <a:ext uri="{FF2B5EF4-FFF2-40B4-BE49-F238E27FC236}">
                <a16:creationId xmlns:a16="http://schemas.microsoft.com/office/drawing/2014/main" id="{7A9ECEDA-AB73-2311-EA81-3D82641FB4BC}"/>
              </a:ext>
            </a:extLst>
          </p:cNvPr>
          <p:cNvSpPr/>
          <p:nvPr/>
        </p:nvSpPr>
        <p:spPr>
          <a:xfrm rot="4598014">
            <a:off x="1405972" y="2948465"/>
            <a:ext cx="753531" cy="702733"/>
          </a:xfrm>
          <a:prstGeom prst="triangle">
            <a:avLst>
              <a:gd name="adj" fmla="val 0"/>
            </a:avLst>
          </a:prstGeom>
          <a:solidFill>
            <a:srgbClr val="CCA677">
              <a:alpha val="1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6" name="משולש שווה-שוקיים 25">
            <a:extLst>
              <a:ext uri="{FF2B5EF4-FFF2-40B4-BE49-F238E27FC236}">
                <a16:creationId xmlns:a16="http://schemas.microsoft.com/office/drawing/2014/main" id="{62038DCF-E530-8B79-F5E3-3D8EFDB7411A}"/>
              </a:ext>
            </a:extLst>
          </p:cNvPr>
          <p:cNvSpPr/>
          <p:nvPr/>
        </p:nvSpPr>
        <p:spPr>
          <a:xfrm rot="12267996">
            <a:off x="695658" y="3459478"/>
            <a:ext cx="1394452" cy="757347"/>
          </a:xfrm>
          <a:prstGeom prst="triangle">
            <a:avLst>
              <a:gd name="adj" fmla="val 44104"/>
            </a:avLst>
          </a:prstGeom>
          <a:solidFill>
            <a:srgbClr val="D2CC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8" name="משולש שווה-שוקיים 27">
            <a:extLst>
              <a:ext uri="{FF2B5EF4-FFF2-40B4-BE49-F238E27FC236}">
                <a16:creationId xmlns:a16="http://schemas.microsoft.com/office/drawing/2014/main" id="{F7849C49-9FD7-F58A-E05B-7BA07E2BB4F5}"/>
              </a:ext>
            </a:extLst>
          </p:cNvPr>
          <p:cNvSpPr/>
          <p:nvPr/>
        </p:nvSpPr>
        <p:spPr>
          <a:xfrm rot="12267996">
            <a:off x="7358847" y="1490722"/>
            <a:ext cx="1324129" cy="881806"/>
          </a:xfrm>
          <a:prstGeom prst="triangle">
            <a:avLst>
              <a:gd name="adj" fmla="val 44104"/>
            </a:avLst>
          </a:prstGeom>
          <a:solidFill>
            <a:srgbClr val="D2CC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7" name="משולש שווה-שוקיים 26">
            <a:extLst>
              <a:ext uri="{FF2B5EF4-FFF2-40B4-BE49-F238E27FC236}">
                <a16:creationId xmlns:a16="http://schemas.microsoft.com/office/drawing/2014/main" id="{A2EBC1EB-0AFA-F32F-3CF3-BFE01A665105}"/>
              </a:ext>
            </a:extLst>
          </p:cNvPr>
          <p:cNvSpPr/>
          <p:nvPr/>
        </p:nvSpPr>
        <p:spPr>
          <a:xfrm rot="4598014">
            <a:off x="7401495" y="1711987"/>
            <a:ext cx="1040449" cy="974809"/>
          </a:xfrm>
          <a:prstGeom prst="triangle">
            <a:avLst>
              <a:gd name="adj" fmla="val 0"/>
            </a:avLst>
          </a:prstGeom>
          <a:solidFill>
            <a:srgbClr val="CCA677">
              <a:alpha val="1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0" name="משולש שווה-שוקיים 29">
            <a:extLst>
              <a:ext uri="{FF2B5EF4-FFF2-40B4-BE49-F238E27FC236}">
                <a16:creationId xmlns:a16="http://schemas.microsoft.com/office/drawing/2014/main" id="{A8331E6C-DD68-3007-C3F5-E3883A8DB144}"/>
              </a:ext>
            </a:extLst>
          </p:cNvPr>
          <p:cNvSpPr/>
          <p:nvPr/>
        </p:nvSpPr>
        <p:spPr>
          <a:xfrm rot="4598014">
            <a:off x="925759" y="636630"/>
            <a:ext cx="555880" cy="567050"/>
          </a:xfrm>
          <a:prstGeom prst="triangle">
            <a:avLst>
              <a:gd name="adj" fmla="val 41155"/>
            </a:avLst>
          </a:prstGeom>
          <a:solidFill>
            <a:srgbClr val="CCA677">
              <a:alpha val="1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4368530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קבוצה 25">
            <a:extLst>
              <a:ext uri="{FF2B5EF4-FFF2-40B4-BE49-F238E27FC236}">
                <a16:creationId xmlns:a16="http://schemas.microsoft.com/office/drawing/2014/main" id="{B45872F6-71C8-89DD-0CF7-B2B9E4CF3364}"/>
              </a:ext>
            </a:extLst>
          </p:cNvPr>
          <p:cNvGrpSpPr/>
          <p:nvPr/>
        </p:nvGrpSpPr>
        <p:grpSpPr>
          <a:xfrm>
            <a:off x="-1" y="-1"/>
            <a:ext cx="9643551" cy="5143501"/>
            <a:chOff x="-1" y="-1"/>
            <a:chExt cx="9643551" cy="5143501"/>
          </a:xfrm>
        </p:grpSpPr>
        <p:grpSp>
          <p:nvGrpSpPr>
            <p:cNvPr id="24" name="קבוצה 23">
              <a:extLst>
                <a:ext uri="{FF2B5EF4-FFF2-40B4-BE49-F238E27FC236}">
                  <a16:creationId xmlns:a16="http://schemas.microsoft.com/office/drawing/2014/main" id="{A8B2142B-013E-9FE4-774E-B07A5DE9B673}"/>
                </a:ext>
              </a:extLst>
            </p:cNvPr>
            <p:cNvGrpSpPr/>
            <p:nvPr/>
          </p:nvGrpSpPr>
          <p:grpSpPr>
            <a:xfrm>
              <a:off x="-1" y="-1"/>
              <a:ext cx="9643551" cy="1866086"/>
              <a:chOff x="-1" y="-1"/>
              <a:chExt cx="9643551" cy="1866086"/>
            </a:xfrm>
          </p:grpSpPr>
          <p:sp>
            <p:nvSpPr>
              <p:cNvPr id="23" name="משולש שווה-שוקיים 22">
                <a:extLst>
                  <a:ext uri="{FF2B5EF4-FFF2-40B4-BE49-F238E27FC236}">
                    <a16:creationId xmlns:a16="http://schemas.microsoft.com/office/drawing/2014/main" id="{232B2A9D-A927-832A-2B60-D357B3FC7E26}"/>
                  </a:ext>
                </a:extLst>
              </p:cNvPr>
              <p:cNvSpPr/>
              <p:nvPr/>
            </p:nvSpPr>
            <p:spPr>
              <a:xfrm>
                <a:off x="2" y="0"/>
                <a:ext cx="753531" cy="702733"/>
              </a:xfrm>
              <a:prstGeom prst="triangle">
                <a:avLst>
                  <a:gd name="adj" fmla="val 0"/>
                </a:avLst>
              </a:prstGeom>
              <a:solidFill>
                <a:srgbClr val="CCA677">
                  <a:alpha val="1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27" name="משולש שווה-שוקיים 26">
                <a:extLst>
                  <a:ext uri="{FF2B5EF4-FFF2-40B4-BE49-F238E27FC236}">
                    <a16:creationId xmlns:a16="http://schemas.microsoft.com/office/drawing/2014/main" id="{7D7FE2F1-889D-3A17-896D-F3CFB11A87CD}"/>
                  </a:ext>
                </a:extLst>
              </p:cNvPr>
              <p:cNvSpPr/>
              <p:nvPr/>
            </p:nvSpPr>
            <p:spPr>
              <a:xfrm rot="10800000">
                <a:off x="-1" y="-1"/>
                <a:ext cx="1744134" cy="948268"/>
              </a:xfrm>
              <a:prstGeom prst="triangle">
                <a:avLst>
                  <a:gd name="adj" fmla="val 44104"/>
                </a:avLst>
              </a:prstGeom>
              <a:solidFill>
                <a:srgbClr val="D2CCC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28" name="משולש שווה-שוקיים 27">
                <a:extLst>
                  <a:ext uri="{FF2B5EF4-FFF2-40B4-BE49-F238E27FC236}">
                    <a16:creationId xmlns:a16="http://schemas.microsoft.com/office/drawing/2014/main" id="{43E5D326-A2E8-83E0-8688-8071624EC578}"/>
                  </a:ext>
                </a:extLst>
              </p:cNvPr>
              <p:cNvSpPr/>
              <p:nvPr/>
            </p:nvSpPr>
            <p:spPr>
              <a:xfrm>
                <a:off x="967417" y="0"/>
                <a:ext cx="1211198" cy="948268"/>
              </a:xfrm>
              <a:prstGeom prst="triangle">
                <a:avLst>
                  <a:gd name="adj" fmla="val 0"/>
                </a:avLst>
              </a:prstGeom>
              <a:solidFill>
                <a:srgbClr val="CCA677">
                  <a:alpha val="17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29" name="משולש שווה-שוקיים 28">
                <a:extLst>
                  <a:ext uri="{FF2B5EF4-FFF2-40B4-BE49-F238E27FC236}">
                    <a16:creationId xmlns:a16="http://schemas.microsoft.com/office/drawing/2014/main" id="{B5E9EBBB-038A-AC64-2A23-71498CC4D5A9}"/>
                  </a:ext>
                </a:extLst>
              </p:cNvPr>
              <p:cNvSpPr/>
              <p:nvPr/>
            </p:nvSpPr>
            <p:spPr>
              <a:xfrm rot="18871903">
                <a:off x="8350206" y="572741"/>
                <a:ext cx="1439467" cy="1147221"/>
              </a:xfrm>
              <a:prstGeom prst="triangle">
                <a:avLst>
                  <a:gd name="adj" fmla="val 0"/>
                </a:avLst>
              </a:prstGeom>
              <a:solidFill>
                <a:srgbClr val="CCA677">
                  <a:alpha val="17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30" name="משולש שווה-שוקיים 29">
                <a:extLst>
                  <a:ext uri="{FF2B5EF4-FFF2-40B4-BE49-F238E27FC236}">
                    <a16:creationId xmlns:a16="http://schemas.microsoft.com/office/drawing/2014/main" id="{02130F39-71A8-9B63-7472-3D034F863266}"/>
                  </a:ext>
                </a:extLst>
              </p:cNvPr>
              <p:cNvSpPr/>
              <p:nvPr/>
            </p:nvSpPr>
            <p:spPr>
              <a:xfrm rot="11848929">
                <a:off x="8371354" y="770575"/>
                <a:ext cx="1233532" cy="831301"/>
              </a:xfrm>
              <a:prstGeom prst="triangle">
                <a:avLst>
                  <a:gd name="adj" fmla="val 44104"/>
                </a:avLst>
              </a:prstGeom>
              <a:solidFill>
                <a:srgbClr val="D2CCC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</p:grpSp>
        <p:sp>
          <p:nvSpPr>
            <p:cNvPr id="25" name="מלבן 24">
              <a:extLst>
                <a:ext uri="{FF2B5EF4-FFF2-40B4-BE49-F238E27FC236}">
                  <a16:creationId xmlns:a16="http://schemas.microsoft.com/office/drawing/2014/main" id="{06FF513C-6E84-2AA7-B2B4-207350687F3E}"/>
                </a:ext>
              </a:extLst>
            </p:cNvPr>
            <p:cNvSpPr/>
            <p:nvPr/>
          </p:nvSpPr>
          <p:spPr>
            <a:xfrm>
              <a:off x="-1" y="4953000"/>
              <a:ext cx="9144001" cy="190500"/>
            </a:xfrm>
            <a:prstGeom prst="rect">
              <a:avLst/>
            </a:prstGeom>
            <a:gradFill flip="none" rotWithShape="1">
              <a:gsLst>
                <a:gs pos="0">
                  <a:srgbClr val="D2CCC8"/>
                </a:gs>
                <a:gs pos="51000">
                  <a:srgbClr val="F6F0E8">
                    <a:shade val="67500"/>
                    <a:satMod val="115000"/>
                  </a:srgbClr>
                </a:gs>
                <a:gs pos="100000">
                  <a:srgbClr val="F6F0E8">
                    <a:shade val="100000"/>
                    <a:satMod val="115000"/>
                  </a:srgb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sp>
        <p:nvSpPr>
          <p:cNvPr id="68" name="Google Shape;68;p14"/>
          <p:cNvSpPr txBox="1">
            <a:spLocks noGrp="1"/>
          </p:cNvSpPr>
          <p:nvPr>
            <p:ph type="title"/>
          </p:nvPr>
        </p:nvSpPr>
        <p:spPr>
          <a:xfrm>
            <a:off x="1573016" y="183514"/>
            <a:ext cx="5962102" cy="168415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Joint video &amp; audio Embedding Cocktail Party </a:t>
            </a:r>
          </a:p>
        </p:txBody>
      </p:sp>
      <p:sp>
        <p:nvSpPr>
          <p:cNvPr id="17" name="Google Shape;69;p14">
            <a:extLst>
              <a:ext uri="{FF2B5EF4-FFF2-40B4-BE49-F238E27FC236}">
                <a16:creationId xmlns:a16="http://schemas.microsoft.com/office/drawing/2014/main" id="{D63D6CFD-7B83-BA7E-7708-2A728FF88B8D}"/>
              </a:ext>
            </a:extLst>
          </p:cNvPr>
          <p:cNvSpPr txBox="1">
            <a:spLocks/>
          </p:cNvSpPr>
          <p:nvPr/>
        </p:nvSpPr>
        <p:spPr>
          <a:xfrm>
            <a:off x="196196" y="1225225"/>
            <a:ext cx="8520600" cy="3354000"/>
          </a:xfrm>
          <a:prstGeom prst="rect">
            <a:avLst/>
          </a:prstGeom>
        </p:spPr>
        <p:txBody>
          <a:bodyPr spcFirstLastPara="1" vert="horz" wrap="square" lIns="91425" tIns="91425" rIns="91425" bIns="91425" rtlCol="1" anchor="t" anchorCtr="0">
            <a:normAutofit/>
          </a:bodyPr>
          <a:lstStyle>
            <a:lvl1pPr marL="457200" lvl="0" indent="-342900" algn="r" defTabSz="685800" rtl="1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●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lvl="1" indent="-317500" algn="r" defTabSz="685800" rtl="1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lvl="2" indent="-317500" algn="r" defTabSz="685800" rtl="1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lvl="3" indent="-317500" algn="r" defTabSz="685800" rtl="1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lvl="4" indent="-317500" algn="r" defTabSz="685800" rtl="1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lvl="5" indent="-317500" algn="r" defTabSz="685800" rtl="1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lvl="6" indent="-317500" algn="r" defTabSz="685800" rtl="1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lvl="7" indent="-317500" algn="r" defTabSz="685800" rtl="1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lvl="8" indent="-317500" algn="r" defTabSz="685800" rtl="1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None/>
            </a:pPr>
            <a:endParaRPr lang="he-IL" sz="18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10" name="תמונה 9">
            <a:hlinkClick r:id="rId3"/>
            <a:extLst>
              <a:ext uri="{FF2B5EF4-FFF2-40B4-BE49-F238E27FC236}">
                <a16:creationId xmlns:a16="http://schemas.microsoft.com/office/drawing/2014/main" id="{13065F73-550C-9299-0844-F289842CC5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1790" y="2144625"/>
            <a:ext cx="6613677" cy="1699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70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CBEFBA6-1CB3-4354-3196-4C485D082E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3935" y="99715"/>
            <a:ext cx="65" cy="25776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9522" rIns="0" bIns="-952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he-IL" altLang="he-I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26" name="קבוצה 25">
            <a:extLst>
              <a:ext uri="{FF2B5EF4-FFF2-40B4-BE49-F238E27FC236}">
                <a16:creationId xmlns:a16="http://schemas.microsoft.com/office/drawing/2014/main" id="{B45872F6-71C8-89DD-0CF7-B2B9E4CF3364}"/>
              </a:ext>
            </a:extLst>
          </p:cNvPr>
          <p:cNvGrpSpPr/>
          <p:nvPr/>
        </p:nvGrpSpPr>
        <p:grpSpPr>
          <a:xfrm>
            <a:off x="-1" y="-1"/>
            <a:ext cx="9643551" cy="5143501"/>
            <a:chOff x="-1" y="-1"/>
            <a:chExt cx="9643551" cy="5143501"/>
          </a:xfrm>
        </p:grpSpPr>
        <p:grpSp>
          <p:nvGrpSpPr>
            <p:cNvPr id="24" name="קבוצה 23">
              <a:extLst>
                <a:ext uri="{FF2B5EF4-FFF2-40B4-BE49-F238E27FC236}">
                  <a16:creationId xmlns:a16="http://schemas.microsoft.com/office/drawing/2014/main" id="{A8B2142B-013E-9FE4-774E-B07A5DE9B673}"/>
                </a:ext>
              </a:extLst>
            </p:cNvPr>
            <p:cNvGrpSpPr/>
            <p:nvPr/>
          </p:nvGrpSpPr>
          <p:grpSpPr>
            <a:xfrm>
              <a:off x="-1" y="-1"/>
              <a:ext cx="9643551" cy="1866086"/>
              <a:chOff x="-1" y="-1"/>
              <a:chExt cx="9643551" cy="1866086"/>
            </a:xfrm>
          </p:grpSpPr>
          <p:sp>
            <p:nvSpPr>
              <p:cNvPr id="23" name="משולש שווה-שוקיים 22">
                <a:extLst>
                  <a:ext uri="{FF2B5EF4-FFF2-40B4-BE49-F238E27FC236}">
                    <a16:creationId xmlns:a16="http://schemas.microsoft.com/office/drawing/2014/main" id="{232B2A9D-A927-832A-2B60-D357B3FC7E26}"/>
                  </a:ext>
                </a:extLst>
              </p:cNvPr>
              <p:cNvSpPr/>
              <p:nvPr/>
            </p:nvSpPr>
            <p:spPr>
              <a:xfrm>
                <a:off x="2" y="0"/>
                <a:ext cx="753531" cy="702733"/>
              </a:xfrm>
              <a:prstGeom prst="triangle">
                <a:avLst>
                  <a:gd name="adj" fmla="val 0"/>
                </a:avLst>
              </a:prstGeom>
              <a:solidFill>
                <a:srgbClr val="CCA677">
                  <a:alpha val="1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27" name="משולש שווה-שוקיים 26">
                <a:extLst>
                  <a:ext uri="{FF2B5EF4-FFF2-40B4-BE49-F238E27FC236}">
                    <a16:creationId xmlns:a16="http://schemas.microsoft.com/office/drawing/2014/main" id="{7D7FE2F1-889D-3A17-896D-F3CFB11A87CD}"/>
                  </a:ext>
                </a:extLst>
              </p:cNvPr>
              <p:cNvSpPr/>
              <p:nvPr/>
            </p:nvSpPr>
            <p:spPr>
              <a:xfrm rot="10800000">
                <a:off x="-1" y="-1"/>
                <a:ext cx="1744134" cy="948268"/>
              </a:xfrm>
              <a:prstGeom prst="triangle">
                <a:avLst>
                  <a:gd name="adj" fmla="val 44104"/>
                </a:avLst>
              </a:prstGeom>
              <a:solidFill>
                <a:srgbClr val="D2CCC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28" name="משולש שווה-שוקיים 27">
                <a:extLst>
                  <a:ext uri="{FF2B5EF4-FFF2-40B4-BE49-F238E27FC236}">
                    <a16:creationId xmlns:a16="http://schemas.microsoft.com/office/drawing/2014/main" id="{43E5D326-A2E8-83E0-8688-8071624EC578}"/>
                  </a:ext>
                </a:extLst>
              </p:cNvPr>
              <p:cNvSpPr/>
              <p:nvPr/>
            </p:nvSpPr>
            <p:spPr>
              <a:xfrm>
                <a:off x="967417" y="0"/>
                <a:ext cx="1211198" cy="948268"/>
              </a:xfrm>
              <a:prstGeom prst="triangle">
                <a:avLst>
                  <a:gd name="adj" fmla="val 0"/>
                </a:avLst>
              </a:prstGeom>
              <a:solidFill>
                <a:srgbClr val="CCA677">
                  <a:alpha val="17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29" name="משולש שווה-שוקיים 28">
                <a:extLst>
                  <a:ext uri="{FF2B5EF4-FFF2-40B4-BE49-F238E27FC236}">
                    <a16:creationId xmlns:a16="http://schemas.microsoft.com/office/drawing/2014/main" id="{B5E9EBBB-038A-AC64-2A23-71498CC4D5A9}"/>
                  </a:ext>
                </a:extLst>
              </p:cNvPr>
              <p:cNvSpPr/>
              <p:nvPr/>
            </p:nvSpPr>
            <p:spPr>
              <a:xfrm rot="18871903">
                <a:off x="8350206" y="572741"/>
                <a:ext cx="1439467" cy="1147221"/>
              </a:xfrm>
              <a:prstGeom prst="triangle">
                <a:avLst>
                  <a:gd name="adj" fmla="val 0"/>
                </a:avLst>
              </a:prstGeom>
              <a:solidFill>
                <a:srgbClr val="CCA677">
                  <a:alpha val="17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30" name="משולש שווה-שוקיים 29">
                <a:extLst>
                  <a:ext uri="{FF2B5EF4-FFF2-40B4-BE49-F238E27FC236}">
                    <a16:creationId xmlns:a16="http://schemas.microsoft.com/office/drawing/2014/main" id="{02130F39-71A8-9B63-7472-3D034F863266}"/>
                  </a:ext>
                </a:extLst>
              </p:cNvPr>
              <p:cNvSpPr/>
              <p:nvPr/>
            </p:nvSpPr>
            <p:spPr>
              <a:xfrm rot="11848929">
                <a:off x="8371354" y="770575"/>
                <a:ext cx="1233532" cy="831301"/>
              </a:xfrm>
              <a:prstGeom prst="triangle">
                <a:avLst>
                  <a:gd name="adj" fmla="val 44104"/>
                </a:avLst>
              </a:prstGeom>
              <a:solidFill>
                <a:srgbClr val="D2CCC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</p:grpSp>
        <p:sp>
          <p:nvSpPr>
            <p:cNvPr id="25" name="מלבן 24">
              <a:extLst>
                <a:ext uri="{FF2B5EF4-FFF2-40B4-BE49-F238E27FC236}">
                  <a16:creationId xmlns:a16="http://schemas.microsoft.com/office/drawing/2014/main" id="{06FF513C-6E84-2AA7-B2B4-207350687F3E}"/>
                </a:ext>
              </a:extLst>
            </p:cNvPr>
            <p:cNvSpPr/>
            <p:nvPr/>
          </p:nvSpPr>
          <p:spPr>
            <a:xfrm>
              <a:off x="-1" y="4953000"/>
              <a:ext cx="9144001" cy="190500"/>
            </a:xfrm>
            <a:prstGeom prst="rect">
              <a:avLst/>
            </a:prstGeom>
            <a:gradFill flip="none" rotWithShape="1">
              <a:gsLst>
                <a:gs pos="0">
                  <a:srgbClr val="D2CCC8"/>
                </a:gs>
                <a:gs pos="51000">
                  <a:srgbClr val="F6F0E8">
                    <a:shade val="67500"/>
                    <a:satMod val="115000"/>
                  </a:srgbClr>
                </a:gs>
                <a:gs pos="100000">
                  <a:srgbClr val="F6F0E8">
                    <a:shade val="100000"/>
                    <a:satMod val="115000"/>
                  </a:srgb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sp>
        <p:nvSpPr>
          <p:cNvPr id="2" name="Rectangle 5">
            <a:extLst>
              <a:ext uri="{FF2B5EF4-FFF2-40B4-BE49-F238E27FC236}">
                <a16:creationId xmlns:a16="http://schemas.microsoft.com/office/drawing/2014/main" id="{71EBE35E-C4AA-9BDE-8A6E-0066BF9174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3935" y="99715"/>
            <a:ext cx="65" cy="25776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9522" rIns="0" bIns="-952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he-IL" altLang="he-I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8" name="Google Shape;68;p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Compering to audio only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253C62B8-CD49-9628-6F7B-B981C0130F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3935" y="99715"/>
            <a:ext cx="65" cy="25776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9522" rIns="0" bIns="-952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he-IL" altLang="he-I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A535AAD3-C794-4087-33C2-56C844B650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3935" y="99715"/>
            <a:ext cx="65" cy="25776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9522" rIns="0" bIns="-952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he-IL" altLang="he-I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2" name="WhatsApp Video 2022-05-19 at 19.25.10">
            <a:hlinkClick r:id="" action="ppaction://media"/>
            <a:extLst>
              <a:ext uri="{FF2B5EF4-FFF2-40B4-BE49-F238E27FC236}">
                <a16:creationId xmlns:a16="http://schemas.microsoft.com/office/drawing/2014/main" id="{65733D0A-9754-E2C8-F8BB-BC6DA82957C2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539" end="49065"/>
                </p14:media>
              </p:ext>
            </p:extLst>
          </p:nvPr>
        </p:nvPicPr>
        <p:blipFill rotWithShape="1">
          <a:blip r:embed="rId5">
            <a:lum bright="20000" contrast="40000"/>
          </a:blip>
          <a:srcRect l="14027" r="56576" b="54544"/>
          <a:stretch>
            <a:fillRect/>
          </a:stretch>
        </p:blipFill>
        <p:spPr>
          <a:xfrm>
            <a:off x="1515532" y="1346184"/>
            <a:ext cx="2785534" cy="1938257"/>
          </a:xfrm>
          <a:prstGeom prst="rect">
            <a:avLst/>
          </a:prstGeom>
        </p:spPr>
      </p:pic>
      <p:pic>
        <p:nvPicPr>
          <p:cNvPr id="11" name="WhatsApp Video 2022-05-19 at 19.25.10">
            <a:hlinkClick r:id="" action="ppaction://media"/>
            <a:extLst>
              <a:ext uri="{FF2B5EF4-FFF2-40B4-BE49-F238E27FC236}">
                <a16:creationId xmlns:a16="http://schemas.microsoft.com/office/drawing/2014/main" id="{0938EF74-51E8-CDBF-81AE-7B86D947AF20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7360" end="26146"/>
                </p14:media>
              </p:ext>
            </p:extLst>
          </p:nvPr>
        </p:nvPicPr>
        <p:blipFill rotWithShape="1">
          <a:blip r:embed="rId6">
            <a:lum bright="20000" contrast="40000"/>
          </a:blip>
          <a:srcRect l="13789" r="55794" b="54968"/>
          <a:stretch>
            <a:fillRect/>
          </a:stretch>
        </p:blipFill>
        <p:spPr>
          <a:xfrm>
            <a:off x="4834465" y="1346183"/>
            <a:ext cx="2785533" cy="1938257"/>
          </a:xfrm>
          <a:prstGeom prst="rect">
            <a:avLst/>
          </a:prstGeom>
        </p:spPr>
      </p:pic>
      <p:pic>
        <p:nvPicPr>
          <p:cNvPr id="18" name="תמונה 17">
            <a:extLst>
              <a:ext uri="{FF2B5EF4-FFF2-40B4-BE49-F238E27FC236}">
                <a16:creationId xmlns:a16="http://schemas.microsoft.com/office/drawing/2014/main" id="{05493038-6B2C-9314-9AF4-7A20571DE0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58015" y="3497212"/>
            <a:ext cx="4450785" cy="1299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516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2"/>
                </p:tgtEl>
              </p:cMediaNode>
            </p:video>
            <p:video>
              <p:cMediaNode vol="80000">
                <p:cTn id="8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>
            <a:spLocks noGrp="1"/>
          </p:cNvSpPr>
          <p:nvPr>
            <p:ph type="body" idx="1"/>
          </p:nvPr>
        </p:nvSpPr>
        <p:spPr>
          <a:xfrm>
            <a:off x="225075" y="1225225"/>
            <a:ext cx="8520600" cy="35288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he-IL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מאגר הנתונים </a:t>
            </a:r>
            <a:r>
              <a:rPr lang="en-US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AVSpeech </a:t>
            </a:r>
            <a:r>
              <a:rPr lang="he-IL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מורכב מסרטונים של </a:t>
            </a:r>
            <a:r>
              <a:rPr lang="en-US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TED</a:t>
            </a:r>
            <a:r>
              <a:rPr lang="he-IL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ו-</a:t>
            </a:r>
            <a:r>
              <a:rPr lang="en-US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Youtube </a:t>
            </a:r>
            <a:r>
              <a:rPr lang="he-IL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שחולצו מהם כל הקטעים הנקיים ללא רעש והפרעות (כ-4700 שעות של סרטונים).</a:t>
            </a:r>
            <a:br>
              <a:rPr lang="en-US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</a:br>
            <a:endParaRPr lang="he-IL" sz="16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CBEFBA6-1CB3-4354-3196-4C485D082E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3935" y="99715"/>
            <a:ext cx="65" cy="25776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9522" rIns="0" bIns="-952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he-IL" altLang="he-I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26" name="קבוצה 25">
            <a:extLst>
              <a:ext uri="{FF2B5EF4-FFF2-40B4-BE49-F238E27FC236}">
                <a16:creationId xmlns:a16="http://schemas.microsoft.com/office/drawing/2014/main" id="{B45872F6-71C8-89DD-0CF7-B2B9E4CF3364}"/>
              </a:ext>
            </a:extLst>
          </p:cNvPr>
          <p:cNvGrpSpPr/>
          <p:nvPr/>
        </p:nvGrpSpPr>
        <p:grpSpPr>
          <a:xfrm>
            <a:off x="-1" y="-1"/>
            <a:ext cx="9643551" cy="5143501"/>
            <a:chOff x="-1" y="-1"/>
            <a:chExt cx="9643551" cy="5143501"/>
          </a:xfrm>
        </p:grpSpPr>
        <p:grpSp>
          <p:nvGrpSpPr>
            <p:cNvPr id="24" name="קבוצה 23">
              <a:extLst>
                <a:ext uri="{FF2B5EF4-FFF2-40B4-BE49-F238E27FC236}">
                  <a16:creationId xmlns:a16="http://schemas.microsoft.com/office/drawing/2014/main" id="{A8B2142B-013E-9FE4-774E-B07A5DE9B673}"/>
                </a:ext>
              </a:extLst>
            </p:cNvPr>
            <p:cNvGrpSpPr/>
            <p:nvPr/>
          </p:nvGrpSpPr>
          <p:grpSpPr>
            <a:xfrm>
              <a:off x="-1" y="-1"/>
              <a:ext cx="9643551" cy="1866086"/>
              <a:chOff x="-1" y="-1"/>
              <a:chExt cx="9643551" cy="1866086"/>
            </a:xfrm>
          </p:grpSpPr>
          <p:sp>
            <p:nvSpPr>
              <p:cNvPr id="23" name="משולש שווה-שוקיים 22">
                <a:extLst>
                  <a:ext uri="{FF2B5EF4-FFF2-40B4-BE49-F238E27FC236}">
                    <a16:creationId xmlns:a16="http://schemas.microsoft.com/office/drawing/2014/main" id="{232B2A9D-A927-832A-2B60-D357B3FC7E26}"/>
                  </a:ext>
                </a:extLst>
              </p:cNvPr>
              <p:cNvSpPr/>
              <p:nvPr/>
            </p:nvSpPr>
            <p:spPr>
              <a:xfrm>
                <a:off x="2" y="0"/>
                <a:ext cx="753531" cy="702733"/>
              </a:xfrm>
              <a:prstGeom prst="triangle">
                <a:avLst>
                  <a:gd name="adj" fmla="val 0"/>
                </a:avLst>
              </a:prstGeom>
              <a:solidFill>
                <a:srgbClr val="CCA677">
                  <a:alpha val="1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27" name="משולש שווה-שוקיים 26">
                <a:extLst>
                  <a:ext uri="{FF2B5EF4-FFF2-40B4-BE49-F238E27FC236}">
                    <a16:creationId xmlns:a16="http://schemas.microsoft.com/office/drawing/2014/main" id="{7D7FE2F1-889D-3A17-896D-F3CFB11A87CD}"/>
                  </a:ext>
                </a:extLst>
              </p:cNvPr>
              <p:cNvSpPr/>
              <p:nvPr/>
            </p:nvSpPr>
            <p:spPr>
              <a:xfrm rot="10800000">
                <a:off x="-1" y="-1"/>
                <a:ext cx="1744134" cy="948268"/>
              </a:xfrm>
              <a:prstGeom prst="triangle">
                <a:avLst>
                  <a:gd name="adj" fmla="val 44104"/>
                </a:avLst>
              </a:prstGeom>
              <a:solidFill>
                <a:srgbClr val="D2CCC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28" name="משולש שווה-שוקיים 27">
                <a:extLst>
                  <a:ext uri="{FF2B5EF4-FFF2-40B4-BE49-F238E27FC236}">
                    <a16:creationId xmlns:a16="http://schemas.microsoft.com/office/drawing/2014/main" id="{43E5D326-A2E8-83E0-8688-8071624EC578}"/>
                  </a:ext>
                </a:extLst>
              </p:cNvPr>
              <p:cNvSpPr/>
              <p:nvPr/>
            </p:nvSpPr>
            <p:spPr>
              <a:xfrm>
                <a:off x="967417" y="0"/>
                <a:ext cx="1211198" cy="948268"/>
              </a:xfrm>
              <a:prstGeom prst="triangle">
                <a:avLst>
                  <a:gd name="adj" fmla="val 0"/>
                </a:avLst>
              </a:prstGeom>
              <a:solidFill>
                <a:srgbClr val="CCA677">
                  <a:alpha val="17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29" name="משולש שווה-שוקיים 28">
                <a:extLst>
                  <a:ext uri="{FF2B5EF4-FFF2-40B4-BE49-F238E27FC236}">
                    <a16:creationId xmlns:a16="http://schemas.microsoft.com/office/drawing/2014/main" id="{B5E9EBBB-038A-AC64-2A23-71498CC4D5A9}"/>
                  </a:ext>
                </a:extLst>
              </p:cNvPr>
              <p:cNvSpPr/>
              <p:nvPr/>
            </p:nvSpPr>
            <p:spPr>
              <a:xfrm rot="18871903">
                <a:off x="8350206" y="572741"/>
                <a:ext cx="1439467" cy="1147221"/>
              </a:xfrm>
              <a:prstGeom prst="triangle">
                <a:avLst>
                  <a:gd name="adj" fmla="val 0"/>
                </a:avLst>
              </a:prstGeom>
              <a:solidFill>
                <a:srgbClr val="CCA677">
                  <a:alpha val="17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30" name="משולש שווה-שוקיים 29">
                <a:extLst>
                  <a:ext uri="{FF2B5EF4-FFF2-40B4-BE49-F238E27FC236}">
                    <a16:creationId xmlns:a16="http://schemas.microsoft.com/office/drawing/2014/main" id="{02130F39-71A8-9B63-7472-3D034F863266}"/>
                  </a:ext>
                </a:extLst>
              </p:cNvPr>
              <p:cNvSpPr/>
              <p:nvPr/>
            </p:nvSpPr>
            <p:spPr>
              <a:xfrm rot="11848929">
                <a:off x="8371354" y="770575"/>
                <a:ext cx="1233532" cy="831301"/>
              </a:xfrm>
              <a:prstGeom prst="triangle">
                <a:avLst>
                  <a:gd name="adj" fmla="val 44104"/>
                </a:avLst>
              </a:prstGeom>
              <a:solidFill>
                <a:srgbClr val="D2CCC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</p:grpSp>
        <p:sp>
          <p:nvSpPr>
            <p:cNvPr id="25" name="מלבן 24">
              <a:extLst>
                <a:ext uri="{FF2B5EF4-FFF2-40B4-BE49-F238E27FC236}">
                  <a16:creationId xmlns:a16="http://schemas.microsoft.com/office/drawing/2014/main" id="{06FF513C-6E84-2AA7-B2B4-207350687F3E}"/>
                </a:ext>
              </a:extLst>
            </p:cNvPr>
            <p:cNvSpPr/>
            <p:nvPr/>
          </p:nvSpPr>
          <p:spPr>
            <a:xfrm>
              <a:off x="-1" y="4953000"/>
              <a:ext cx="9144001" cy="190500"/>
            </a:xfrm>
            <a:prstGeom prst="rect">
              <a:avLst/>
            </a:prstGeom>
            <a:gradFill flip="none" rotWithShape="1">
              <a:gsLst>
                <a:gs pos="0">
                  <a:srgbClr val="D2CCC8"/>
                </a:gs>
                <a:gs pos="51000">
                  <a:srgbClr val="F6F0E8">
                    <a:shade val="67500"/>
                    <a:satMod val="115000"/>
                  </a:srgbClr>
                </a:gs>
                <a:gs pos="100000">
                  <a:srgbClr val="F6F0E8">
                    <a:shade val="100000"/>
                    <a:satMod val="115000"/>
                  </a:srgb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sp>
        <p:nvSpPr>
          <p:cNvPr id="2" name="Rectangle 5">
            <a:extLst>
              <a:ext uri="{FF2B5EF4-FFF2-40B4-BE49-F238E27FC236}">
                <a16:creationId xmlns:a16="http://schemas.microsoft.com/office/drawing/2014/main" id="{71EBE35E-C4AA-9BDE-8A6E-0066BF9174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3935" y="99715"/>
            <a:ext cx="65" cy="25776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9522" rIns="0" bIns="-952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he-IL" altLang="he-I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8" name="Google Shape;68;p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Data set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DD317A0F-FCCB-715A-6AA9-7B5DCE0A2C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3935" y="99715"/>
            <a:ext cx="65" cy="25776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9522" rIns="0" bIns="-952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he-IL" altLang="he-I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9620069C-64D2-FC6A-C092-D1AE6CB980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3935" y="99715"/>
            <a:ext cx="65" cy="25776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9522" rIns="0" bIns="-952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he-IL" altLang="he-I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20990E16-5495-622A-AC4C-9B3AB68510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8285" y="2083357"/>
            <a:ext cx="6927427" cy="2604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7683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>
            <a:spLocks noGrp="1"/>
          </p:cNvSpPr>
          <p:nvPr>
            <p:ph type="body" idx="1"/>
          </p:nvPr>
        </p:nvSpPr>
        <p:spPr>
          <a:xfrm>
            <a:off x="225075" y="1225225"/>
            <a:ext cx="8520600" cy="35288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he-IL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הסרטונים נותחו לפריימים</a:t>
            </a:r>
            <a:r>
              <a:rPr lang="en-US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</a:t>
            </a:r>
            <a:r>
              <a:rPr lang="he-IL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וכל פריים שהפנים של הדובר היו מטושטשות או ללא הבעת פנים ברורה</a:t>
            </a:r>
            <a:r>
              <a:rPr lang="en-US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</a:t>
            </a:r>
            <a:r>
              <a:rPr lang="he-IL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נמחק, סרטונים שבהם היה</a:t>
            </a:r>
            <a:r>
              <a:rPr lang="en-US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</a:t>
            </a:r>
            <a:r>
              <a:rPr lang="he-IL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יותר מ15% פריימים לא ברורים נמחקו לגמרי.</a:t>
            </a:r>
            <a:br>
              <a:rPr lang="he-IL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</a:br>
            <a:r>
              <a:rPr lang="he-IL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בנוסף, גם קטעים רועשים מידי הוסרו בעזרת שימוש ב</a:t>
            </a:r>
            <a:r>
              <a:rPr lang="en-US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SNR</a:t>
            </a:r>
            <a:r>
              <a:rPr lang="he-IL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(</a:t>
            </a:r>
            <a:r>
              <a:rPr lang="en-US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Signal-to-noise ratio</a:t>
            </a:r>
            <a:r>
              <a:rPr lang="he-IL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).</a:t>
            </a:r>
            <a:br>
              <a:rPr lang="en-US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</a:br>
            <a:r>
              <a:rPr lang="he-IL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כדי ליצור מאגר אימון (</a:t>
            </a:r>
            <a:r>
              <a:rPr lang="en-US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train set</a:t>
            </a:r>
            <a:r>
              <a:rPr lang="he-IL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) יצרו תערובת של סרטונים עם דיבור נקי עם רעשי רק או </a:t>
            </a:r>
            <a:br>
              <a:rPr lang="en-US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</a:br>
            <a:r>
              <a:rPr lang="he-IL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שילבו כמה סרטונים של </a:t>
            </a:r>
            <a:br>
              <a:rPr lang="en-US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</a:br>
            <a:r>
              <a:rPr lang="he-IL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דוברים</a:t>
            </a:r>
            <a:r>
              <a:rPr lang="en-US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</a:t>
            </a:r>
            <a:r>
              <a:rPr lang="he-IL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שונים יחד</a:t>
            </a:r>
            <a:r>
              <a:rPr lang="en-US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.</a:t>
            </a:r>
            <a:endParaRPr lang="he-IL" sz="16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0" lvl="0" indent="0" algn="r" rtl="1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lang="he-IL" sz="16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CBEFBA6-1CB3-4354-3196-4C485D082E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3935" y="99715"/>
            <a:ext cx="65" cy="25776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9522" rIns="0" bIns="-952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he-IL" altLang="he-I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26" name="קבוצה 25">
            <a:extLst>
              <a:ext uri="{FF2B5EF4-FFF2-40B4-BE49-F238E27FC236}">
                <a16:creationId xmlns:a16="http://schemas.microsoft.com/office/drawing/2014/main" id="{B45872F6-71C8-89DD-0CF7-B2B9E4CF3364}"/>
              </a:ext>
            </a:extLst>
          </p:cNvPr>
          <p:cNvGrpSpPr/>
          <p:nvPr/>
        </p:nvGrpSpPr>
        <p:grpSpPr>
          <a:xfrm>
            <a:off x="-1" y="-1"/>
            <a:ext cx="9643551" cy="5143501"/>
            <a:chOff x="-1" y="-1"/>
            <a:chExt cx="9643551" cy="5143501"/>
          </a:xfrm>
        </p:grpSpPr>
        <p:grpSp>
          <p:nvGrpSpPr>
            <p:cNvPr id="24" name="קבוצה 23">
              <a:extLst>
                <a:ext uri="{FF2B5EF4-FFF2-40B4-BE49-F238E27FC236}">
                  <a16:creationId xmlns:a16="http://schemas.microsoft.com/office/drawing/2014/main" id="{A8B2142B-013E-9FE4-774E-B07A5DE9B673}"/>
                </a:ext>
              </a:extLst>
            </p:cNvPr>
            <p:cNvGrpSpPr/>
            <p:nvPr/>
          </p:nvGrpSpPr>
          <p:grpSpPr>
            <a:xfrm>
              <a:off x="-1" y="-1"/>
              <a:ext cx="9643551" cy="1866086"/>
              <a:chOff x="-1" y="-1"/>
              <a:chExt cx="9643551" cy="1866086"/>
            </a:xfrm>
          </p:grpSpPr>
          <p:sp>
            <p:nvSpPr>
              <p:cNvPr id="23" name="משולש שווה-שוקיים 22">
                <a:extLst>
                  <a:ext uri="{FF2B5EF4-FFF2-40B4-BE49-F238E27FC236}">
                    <a16:creationId xmlns:a16="http://schemas.microsoft.com/office/drawing/2014/main" id="{232B2A9D-A927-832A-2B60-D357B3FC7E26}"/>
                  </a:ext>
                </a:extLst>
              </p:cNvPr>
              <p:cNvSpPr/>
              <p:nvPr/>
            </p:nvSpPr>
            <p:spPr>
              <a:xfrm>
                <a:off x="2" y="0"/>
                <a:ext cx="753531" cy="702733"/>
              </a:xfrm>
              <a:prstGeom prst="triangle">
                <a:avLst>
                  <a:gd name="adj" fmla="val 0"/>
                </a:avLst>
              </a:prstGeom>
              <a:solidFill>
                <a:srgbClr val="CCA677">
                  <a:alpha val="1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27" name="משולש שווה-שוקיים 26">
                <a:extLst>
                  <a:ext uri="{FF2B5EF4-FFF2-40B4-BE49-F238E27FC236}">
                    <a16:creationId xmlns:a16="http://schemas.microsoft.com/office/drawing/2014/main" id="{7D7FE2F1-889D-3A17-896D-F3CFB11A87CD}"/>
                  </a:ext>
                </a:extLst>
              </p:cNvPr>
              <p:cNvSpPr/>
              <p:nvPr/>
            </p:nvSpPr>
            <p:spPr>
              <a:xfrm rot="10800000">
                <a:off x="-1" y="-1"/>
                <a:ext cx="1744134" cy="948268"/>
              </a:xfrm>
              <a:prstGeom prst="triangle">
                <a:avLst>
                  <a:gd name="adj" fmla="val 44104"/>
                </a:avLst>
              </a:prstGeom>
              <a:solidFill>
                <a:srgbClr val="D2CCC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28" name="משולש שווה-שוקיים 27">
                <a:extLst>
                  <a:ext uri="{FF2B5EF4-FFF2-40B4-BE49-F238E27FC236}">
                    <a16:creationId xmlns:a16="http://schemas.microsoft.com/office/drawing/2014/main" id="{43E5D326-A2E8-83E0-8688-8071624EC578}"/>
                  </a:ext>
                </a:extLst>
              </p:cNvPr>
              <p:cNvSpPr/>
              <p:nvPr/>
            </p:nvSpPr>
            <p:spPr>
              <a:xfrm>
                <a:off x="967417" y="0"/>
                <a:ext cx="1211198" cy="948268"/>
              </a:xfrm>
              <a:prstGeom prst="triangle">
                <a:avLst>
                  <a:gd name="adj" fmla="val 0"/>
                </a:avLst>
              </a:prstGeom>
              <a:solidFill>
                <a:srgbClr val="CCA677">
                  <a:alpha val="17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29" name="משולש שווה-שוקיים 28">
                <a:extLst>
                  <a:ext uri="{FF2B5EF4-FFF2-40B4-BE49-F238E27FC236}">
                    <a16:creationId xmlns:a16="http://schemas.microsoft.com/office/drawing/2014/main" id="{B5E9EBBB-038A-AC64-2A23-71498CC4D5A9}"/>
                  </a:ext>
                </a:extLst>
              </p:cNvPr>
              <p:cNvSpPr/>
              <p:nvPr/>
            </p:nvSpPr>
            <p:spPr>
              <a:xfrm rot="18871903">
                <a:off x="8350206" y="572741"/>
                <a:ext cx="1439467" cy="1147221"/>
              </a:xfrm>
              <a:prstGeom prst="triangle">
                <a:avLst>
                  <a:gd name="adj" fmla="val 0"/>
                </a:avLst>
              </a:prstGeom>
              <a:solidFill>
                <a:srgbClr val="CCA677">
                  <a:alpha val="17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30" name="משולש שווה-שוקיים 29">
                <a:extLst>
                  <a:ext uri="{FF2B5EF4-FFF2-40B4-BE49-F238E27FC236}">
                    <a16:creationId xmlns:a16="http://schemas.microsoft.com/office/drawing/2014/main" id="{02130F39-71A8-9B63-7472-3D034F863266}"/>
                  </a:ext>
                </a:extLst>
              </p:cNvPr>
              <p:cNvSpPr/>
              <p:nvPr/>
            </p:nvSpPr>
            <p:spPr>
              <a:xfrm rot="11848929">
                <a:off x="8371354" y="770575"/>
                <a:ext cx="1233532" cy="831301"/>
              </a:xfrm>
              <a:prstGeom prst="triangle">
                <a:avLst>
                  <a:gd name="adj" fmla="val 44104"/>
                </a:avLst>
              </a:prstGeom>
              <a:solidFill>
                <a:srgbClr val="D2CCC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</p:grpSp>
        <p:sp>
          <p:nvSpPr>
            <p:cNvPr id="25" name="מלבן 24">
              <a:extLst>
                <a:ext uri="{FF2B5EF4-FFF2-40B4-BE49-F238E27FC236}">
                  <a16:creationId xmlns:a16="http://schemas.microsoft.com/office/drawing/2014/main" id="{06FF513C-6E84-2AA7-B2B4-207350687F3E}"/>
                </a:ext>
              </a:extLst>
            </p:cNvPr>
            <p:cNvSpPr/>
            <p:nvPr/>
          </p:nvSpPr>
          <p:spPr>
            <a:xfrm>
              <a:off x="-1" y="4953000"/>
              <a:ext cx="9144001" cy="190500"/>
            </a:xfrm>
            <a:prstGeom prst="rect">
              <a:avLst/>
            </a:prstGeom>
            <a:gradFill flip="none" rotWithShape="1">
              <a:gsLst>
                <a:gs pos="0">
                  <a:srgbClr val="D2CCC8"/>
                </a:gs>
                <a:gs pos="51000">
                  <a:srgbClr val="F6F0E8">
                    <a:shade val="67500"/>
                    <a:satMod val="115000"/>
                  </a:srgbClr>
                </a:gs>
                <a:gs pos="100000">
                  <a:srgbClr val="F6F0E8">
                    <a:shade val="100000"/>
                    <a:satMod val="115000"/>
                  </a:srgb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sp>
        <p:nvSpPr>
          <p:cNvPr id="2" name="Rectangle 5">
            <a:extLst>
              <a:ext uri="{FF2B5EF4-FFF2-40B4-BE49-F238E27FC236}">
                <a16:creationId xmlns:a16="http://schemas.microsoft.com/office/drawing/2014/main" id="{71EBE35E-C4AA-9BDE-8A6E-0066BF9174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3935" y="99715"/>
            <a:ext cx="65" cy="25776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9522" rIns="0" bIns="-952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he-IL" altLang="he-I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8" name="Google Shape;68;p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Data set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DD317A0F-FCCB-715A-6AA9-7B5DCE0A2C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3935" y="99715"/>
            <a:ext cx="65" cy="25776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9522" rIns="0" bIns="-952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he-IL" altLang="he-I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9620069C-64D2-FC6A-C092-D1AE6CB980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3935" y="99715"/>
            <a:ext cx="65" cy="25776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9522" rIns="0" bIns="-952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he-IL" altLang="he-I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1" name="תמונה 10">
            <a:extLst>
              <a:ext uri="{FF2B5EF4-FFF2-40B4-BE49-F238E27FC236}">
                <a16:creationId xmlns:a16="http://schemas.microsoft.com/office/drawing/2014/main" id="{3BCA0644-A4B4-1173-3019-3B3DFF8C4D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066" y="2989634"/>
            <a:ext cx="5374002" cy="157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2116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>
            <a:spLocks noGrp="1"/>
          </p:cNvSpPr>
          <p:nvPr>
            <p:ph type="body" idx="1"/>
          </p:nvPr>
        </p:nvSpPr>
        <p:spPr>
          <a:xfrm>
            <a:off x="225075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n-US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STFT</a:t>
            </a:r>
            <a:r>
              <a:rPr lang="he-IL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היא טרנספורמציה המשמשת לחילוק אות של זמן ארוך למקטעים קצרים יותר באורך שווה וזה חושף את ספקטרום פורייה על כל מקטע</a:t>
            </a:r>
            <a:r>
              <a:rPr lang="en-US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.</a:t>
            </a:r>
          </a:p>
          <a:p>
            <a:pPr marL="0" lvl="0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he-IL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ספקטוגרמה היא דרך חזותית לייצג את </a:t>
            </a:r>
            <a:br>
              <a:rPr lang="en-US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</a:br>
            <a:r>
              <a:rPr lang="he-IL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עוצמת האות, או "עוצמת הקול", של אות</a:t>
            </a:r>
            <a:br>
              <a:rPr lang="en-US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</a:br>
            <a:r>
              <a:rPr lang="he-IL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לאורך זמן בתדרים שונים הקיימים בצורת</a:t>
            </a:r>
            <a:br>
              <a:rPr lang="en-US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</a:br>
            <a:r>
              <a:rPr lang="he-IL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גל מסוימת.</a:t>
            </a:r>
            <a:br>
              <a:rPr lang="en-US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</a:br>
            <a:r>
              <a:rPr lang="he-IL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למשל אפשר לראות כיצד רמות האנרגיה </a:t>
            </a:r>
            <a:br>
              <a:rPr lang="en-US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</a:br>
            <a:r>
              <a:rPr lang="he-IL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משתנות לאורך זמן.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CBEFBA6-1CB3-4354-3196-4C485D082E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3935" y="99715"/>
            <a:ext cx="65" cy="25776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9522" rIns="0" bIns="-952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he-IL" altLang="he-I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26" name="קבוצה 25">
            <a:extLst>
              <a:ext uri="{FF2B5EF4-FFF2-40B4-BE49-F238E27FC236}">
                <a16:creationId xmlns:a16="http://schemas.microsoft.com/office/drawing/2014/main" id="{B45872F6-71C8-89DD-0CF7-B2B9E4CF3364}"/>
              </a:ext>
            </a:extLst>
          </p:cNvPr>
          <p:cNvGrpSpPr/>
          <p:nvPr/>
        </p:nvGrpSpPr>
        <p:grpSpPr>
          <a:xfrm>
            <a:off x="-1" y="-1"/>
            <a:ext cx="9643551" cy="5143501"/>
            <a:chOff x="-1" y="-1"/>
            <a:chExt cx="9643551" cy="5143501"/>
          </a:xfrm>
        </p:grpSpPr>
        <p:grpSp>
          <p:nvGrpSpPr>
            <p:cNvPr id="24" name="קבוצה 23">
              <a:extLst>
                <a:ext uri="{FF2B5EF4-FFF2-40B4-BE49-F238E27FC236}">
                  <a16:creationId xmlns:a16="http://schemas.microsoft.com/office/drawing/2014/main" id="{A8B2142B-013E-9FE4-774E-B07A5DE9B673}"/>
                </a:ext>
              </a:extLst>
            </p:cNvPr>
            <p:cNvGrpSpPr/>
            <p:nvPr/>
          </p:nvGrpSpPr>
          <p:grpSpPr>
            <a:xfrm>
              <a:off x="-1" y="-1"/>
              <a:ext cx="9643551" cy="1866086"/>
              <a:chOff x="-1" y="-1"/>
              <a:chExt cx="9643551" cy="1866086"/>
            </a:xfrm>
          </p:grpSpPr>
          <p:sp>
            <p:nvSpPr>
              <p:cNvPr id="23" name="משולש שווה-שוקיים 22">
                <a:extLst>
                  <a:ext uri="{FF2B5EF4-FFF2-40B4-BE49-F238E27FC236}">
                    <a16:creationId xmlns:a16="http://schemas.microsoft.com/office/drawing/2014/main" id="{232B2A9D-A927-832A-2B60-D357B3FC7E26}"/>
                  </a:ext>
                </a:extLst>
              </p:cNvPr>
              <p:cNvSpPr/>
              <p:nvPr/>
            </p:nvSpPr>
            <p:spPr>
              <a:xfrm>
                <a:off x="2" y="0"/>
                <a:ext cx="753531" cy="702733"/>
              </a:xfrm>
              <a:prstGeom prst="triangle">
                <a:avLst>
                  <a:gd name="adj" fmla="val 0"/>
                </a:avLst>
              </a:prstGeom>
              <a:solidFill>
                <a:srgbClr val="CCA677">
                  <a:alpha val="1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27" name="משולש שווה-שוקיים 26">
                <a:extLst>
                  <a:ext uri="{FF2B5EF4-FFF2-40B4-BE49-F238E27FC236}">
                    <a16:creationId xmlns:a16="http://schemas.microsoft.com/office/drawing/2014/main" id="{7D7FE2F1-889D-3A17-896D-F3CFB11A87CD}"/>
                  </a:ext>
                </a:extLst>
              </p:cNvPr>
              <p:cNvSpPr/>
              <p:nvPr/>
            </p:nvSpPr>
            <p:spPr>
              <a:xfrm rot="10800000">
                <a:off x="-1" y="-1"/>
                <a:ext cx="1744134" cy="948268"/>
              </a:xfrm>
              <a:prstGeom prst="triangle">
                <a:avLst>
                  <a:gd name="adj" fmla="val 44104"/>
                </a:avLst>
              </a:prstGeom>
              <a:solidFill>
                <a:srgbClr val="D2CCC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28" name="משולש שווה-שוקיים 27">
                <a:extLst>
                  <a:ext uri="{FF2B5EF4-FFF2-40B4-BE49-F238E27FC236}">
                    <a16:creationId xmlns:a16="http://schemas.microsoft.com/office/drawing/2014/main" id="{43E5D326-A2E8-83E0-8688-8071624EC578}"/>
                  </a:ext>
                </a:extLst>
              </p:cNvPr>
              <p:cNvSpPr/>
              <p:nvPr/>
            </p:nvSpPr>
            <p:spPr>
              <a:xfrm>
                <a:off x="967417" y="0"/>
                <a:ext cx="1211198" cy="948268"/>
              </a:xfrm>
              <a:prstGeom prst="triangle">
                <a:avLst>
                  <a:gd name="adj" fmla="val 0"/>
                </a:avLst>
              </a:prstGeom>
              <a:solidFill>
                <a:srgbClr val="CCA677">
                  <a:alpha val="17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29" name="משולש שווה-שוקיים 28">
                <a:extLst>
                  <a:ext uri="{FF2B5EF4-FFF2-40B4-BE49-F238E27FC236}">
                    <a16:creationId xmlns:a16="http://schemas.microsoft.com/office/drawing/2014/main" id="{B5E9EBBB-038A-AC64-2A23-71498CC4D5A9}"/>
                  </a:ext>
                </a:extLst>
              </p:cNvPr>
              <p:cNvSpPr/>
              <p:nvPr/>
            </p:nvSpPr>
            <p:spPr>
              <a:xfrm rot="18871903">
                <a:off x="8350206" y="572741"/>
                <a:ext cx="1439467" cy="1147221"/>
              </a:xfrm>
              <a:prstGeom prst="triangle">
                <a:avLst>
                  <a:gd name="adj" fmla="val 0"/>
                </a:avLst>
              </a:prstGeom>
              <a:solidFill>
                <a:srgbClr val="CCA677">
                  <a:alpha val="17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30" name="משולש שווה-שוקיים 29">
                <a:extLst>
                  <a:ext uri="{FF2B5EF4-FFF2-40B4-BE49-F238E27FC236}">
                    <a16:creationId xmlns:a16="http://schemas.microsoft.com/office/drawing/2014/main" id="{02130F39-71A8-9B63-7472-3D034F863266}"/>
                  </a:ext>
                </a:extLst>
              </p:cNvPr>
              <p:cNvSpPr/>
              <p:nvPr/>
            </p:nvSpPr>
            <p:spPr>
              <a:xfrm rot="11848929">
                <a:off x="8371354" y="770575"/>
                <a:ext cx="1233532" cy="831301"/>
              </a:xfrm>
              <a:prstGeom prst="triangle">
                <a:avLst>
                  <a:gd name="adj" fmla="val 44104"/>
                </a:avLst>
              </a:prstGeom>
              <a:solidFill>
                <a:srgbClr val="D2CCC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</p:grpSp>
        <p:sp>
          <p:nvSpPr>
            <p:cNvPr id="25" name="מלבן 24">
              <a:extLst>
                <a:ext uri="{FF2B5EF4-FFF2-40B4-BE49-F238E27FC236}">
                  <a16:creationId xmlns:a16="http://schemas.microsoft.com/office/drawing/2014/main" id="{06FF513C-6E84-2AA7-B2B4-207350687F3E}"/>
                </a:ext>
              </a:extLst>
            </p:cNvPr>
            <p:cNvSpPr/>
            <p:nvPr/>
          </p:nvSpPr>
          <p:spPr>
            <a:xfrm>
              <a:off x="-1" y="4953000"/>
              <a:ext cx="9144001" cy="190500"/>
            </a:xfrm>
            <a:prstGeom prst="rect">
              <a:avLst/>
            </a:prstGeom>
            <a:gradFill flip="none" rotWithShape="1">
              <a:gsLst>
                <a:gs pos="0">
                  <a:srgbClr val="D2CCC8"/>
                </a:gs>
                <a:gs pos="51000">
                  <a:srgbClr val="F6F0E8">
                    <a:shade val="67500"/>
                    <a:satMod val="115000"/>
                  </a:srgbClr>
                </a:gs>
                <a:gs pos="100000">
                  <a:srgbClr val="F6F0E8">
                    <a:shade val="100000"/>
                    <a:satMod val="115000"/>
                  </a:srgb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sp>
        <p:nvSpPr>
          <p:cNvPr id="2" name="Rectangle 5">
            <a:extLst>
              <a:ext uri="{FF2B5EF4-FFF2-40B4-BE49-F238E27FC236}">
                <a16:creationId xmlns:a16="http://schemas.microsoft.com/office/drawing/2014/main" id="{71EBE35E-C4AA-9BDE-8A6E-0066BF9174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3935" y="99715"/>
            <a:ext cx="65" cy="25776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9522" rIns="0" bIns="-952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he-IL" altLang="he-I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8" name="Google Shape;68;p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STFT - Short-time Fourier transform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253C62B8-CD49-9628-6F7B-B981C0130F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3935" y="99715"/>
            <a:ext cx="65" cy="25776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9522" rIns="0" bIns="-952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he-IL" altLang="he-I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A535AAD3-C794-4087-33C2-56C844B650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3935" y="99715"/>
            <a:ext cx="65" cy="25776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9522" rIns="0" bIns="-952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he-IL" altLang="he-I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052" name="Picture 4" descr="Spectrograms and Oscillograms: This is an oscillogram and spectrogram... |  Download Scientific Diagram">
            <a:extLst>
              <a:ext uri="{FF2B5EF4-FFF2-40B4-BE49-F238E27FC236}">
                <a16:creationId xmlns:a16="http://schemas.microsoft.com/office/drawing/2014/main" id="{D8081036-2273-7DEC-ED59-4837066BC3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585" y="1977937"/>
            <a:ext cx="4260299" cy="2601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75461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CBEFBA6-1CB3-4354-3196-4C485D082E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3935" y="99715"/>
            <a:ext cx="65" cy="25776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9522" rIns="0" bIns="-952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he-IL" altLang="he-I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26" name="קבוצה 25">
            <a:extLst>
              <a:ext uri="{FF2B5EF4-FFF2-40B4-BE49-F238E27FC236}">
                <a16:creationId xmlns:a16="http://schemas.microsoft.com/office/drawing/2014/main" id="{B45872F6-71C8-89DD-0CF7-B2B9E4CF3364}"/>
              </a:ext>
            </a:extLst>
          </p:cNvPr>
          <p:cNvGrpSpPr/>
          <p:nvPr/>
        </p:nvGrpSpPr>
        <p:grpSpPr>
          <a:xfrm>
            <a:off x="-1" y="-1"/>
            <a:ext cx="9643551" cy="5143501"/>
            <a:chOff x="-1" y="-1"/>
            <a:chExt cx="9643551" cy="5143501"/>
          </a:xfrm>
        </p:grpSpPr>
        <p:grpSp>
          <p:nvGrpSpPr>
            <p:cNvPr id="24" name="קבוצה 23">
              <a:extLst>
                <a:ext uri="{FF2B5EF4-FFF2-40B4-BE49-F238E27FC236}">
                  <a16:creationId xmlns:a16="http://schemas.microsoft.com/office/drawing/2014/main" id="{A8B2142B-013E-9FE4-774E-B07A5DE9B673}"/>
                </a:ext>
              </a:extLst>
            </p:cNvPr>
            <p:cNvGrpSpPr/>
            <p:nvPr/>
          </p:nvGrpSpPr>
          <p:grpSpPr>
            <a:xfrm>
              <a:off x="-1" y="-1"/>
              <a:ext cx="9643551" cy="1866086"/>
              <a:chOff x="-1" y="-1"/>
              <a:chExt cx="9643551" cy="1866086"/>
            </a:xfrm>
          </p:grpSpPr>
          <p:sp>
            <p:nvSpPr>
              <p:cNvPr id="23" name="משולש שווה-שוקיים 22">
                <a:extLst>
                  <a:ext uri="{FF2B5EF4-FFF2-40B4-BE49-F238E27FC236}">
                    <a16:creationId xmlns:a16="http://schemas.microsoft.com/office/drawing/2014/main" id="{232B2A9D-A927-832A-2B60-D357B3FC7E26}"/>
                  </a:ext>
                </a:extLst>
              </p:cNvPr>
              <p:cNvSpPr/>
              <p:nvPr/>
            </p:nvSpPr>
            <p:spPr>
              <a:xfrm>
                <a:off x="2" y="0"/>
                <a:ext cx="753531" cy="702733"/>
              </a:xfrm>
              <a:prstGeom prst="triangle">
                <a:avLst>
                  <a:gd name="adj" fmla="val 0"/>
                </a:avLst>
              </a:prstGeom>
              <a:solidFill>
                <a:srgbClr val="CCA677">
                  <a:alpha val="1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27" name="משולש שווה-שוקיים 26">
                <a:extLst>
                  <a:ext uri="{FF2B5EF4-FFF2-40B4-BE49-F238E27FC236}">
                    <a16:creationId xmlns:a16="http://schemas.microsoft.com/office/drawing/2014/main" id="{7D7FE2F1-889D-3A17-896D-F3CFB11A87CD}"/>
                  </a:ext>
                </a:extLst>
              </p:cNvPr>
              <p:cNvSpPr/>
              <p:nvPr/>
            </p:nvSpPr>
            <p:spPr>
              <a:xfrm rot="10800000">
                <a:off x="-1" y="-1"/>
                <a:ext cx="1744134" cy="948268"/>
              </a:xfrm>
              <a:prstGeom prst="triangle">
                <a:avLst>
                  <a:gd name="adj" fmla="val 44104"/>
                </a:avLst>
              </a:prstGeom>
              <a:solidFill>
                <a:srgbClr val="D2CCC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28" name="משולש שווה-שוקיים 27">
                <a:extLst>
                  <a:ext uri="{FF2B5EF4-FFF2-40B4-BE49-F238E27FC236}">
                    <a16:creationId xmlns:a16="http://schemas.microsoft.com/office/drawing/2014/main" id="{43E5D326-A2E8-83E0-8688-8071624EC578}"/>
                  </a:ext>
                </a:extLst>
              </p:cNvPr>
              <p:cNvSpPr/>
              <p:nvPr/>
            </p:nvSpPr>
            <p:spPr>
              <a:xfrm>
                <a:off x="967417" y="0"/>
                <a:ext cx="1211198" cy="948268"/>
              </a:xfrm>
              <a:prstGeom prst="triangle">
                <a:avLst>
                  <a:gd name="adj" fmla="val 0"/>
                </a:avLst>
              </a:prstGeom>
              <a:solidFill>
                <a:srgbClr val="CCA677">
                  <a:alpha val="17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29" name="משולש שווה-שוקיים 28">
                <a:extLst>
                  <a:ext uri="{FF2B5EF4-FFF2-40B4-BE49-F238E27FC236}">
                    <a16:creationId xmlns:a16="http://schemas.microsoft.com/office/drawing/2014/main" id="{B5E9EBBB-038A-AC64-2A23-71498CC4D5A9}"/>
                  </a:ext>
                </a:extLst>
              </p:cNvPr>
              <p:cNvSpPr/>
              <p:nvPr/>
            </p:nvSpPr>
            <p:spPr>
              <a:xfrm rot="18871903">
                <a:off x="8350206" y="572741"/>
                <a:ext cx="1439467" cy="1147221"/>
              </a:xfrm>
              <a:prstGeom prst="triangle">
                <a:avLst>
                  <a:gd name="adj" fmla="val 0"/>
                </a:avLst>
              </a:prstGeom>
              <a:solidFill>
                <a:srgbClr val="CCA677">
                  <a:alpha val="17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30" name="משולש שווה-שוקיים 29">
                <a:extLst>
                  <a:ext uri="{FF2B5EF4-FFF2-40B4-BE49-F238E27FC236}">
                    <a16:creationId xmlns:a16="http://schemas.microsoft.com/office/drawing/2014/main" id="{02130F39-71A8-9B63-7472-3D034F863266}"/>
                  </a:ext>
                </a:extLst>
              </p:cNvPr>
              <p:cNvSpPr/>
              <p:nvPr/>
            </p:nvSpPr>
            <p:spPr>
              <a:xfrm rot="11848929">
                <a:off x="8371354" y="770575"/>
                <a:ext cx="1233532" cy="831301"/>
              </a:xfrm>
              <a:prstGeom prst="triangle">
                <a:avLst>
                  <a:gd name="adj" fmla="val 44104"/>
                </a:avLst>
              </a:prstGeom>
              <a:solidFill>
                <a:srgbClr val="D2CCC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</p:grpSp>
        <p:sp>
          <p:nvSpPr>
            <p:cNvPr id="25" name="מלבן 24">
              <a:extLst>
                <a:ext uri="{FF2B5EF4-FFF2-40B4-BE49-F238E27FC236}">
                  <a16:creationId xmlns:a16="http://schemas.microsoft.com/office/drawing/2014/main" id="{06FF513C-6E84-2AA7-B2B4-207350687F3E}"/>
                </a:ext>
              </a:extLst>
            </p:cNvPr>
            <p:cNvSpPr/>
            <p:nvPr/>
          </p:nvSpPr>
          <p:spPr>
            <a:xfrm>
              <a:off x="-1" y="4953000"/>
              <a:ext cx="9144001" cy="190500"/>
            </a:xfrm>
            <a:prstGeom prst="rect">
              <a:avLst/>
            </a:prstGeom>
            <a:gradFill flip="none" rotWithShape="1">
              <a:gsLst>
                <a:gs pos="0">
                  <a:srgbClr val="D2CCC8"/>
                </a:gs>
                <a:gs pos="51000">
                  <a:srgbClr val="F6F0E8">
                    <a:shade val="67500"/>
                    <a:satMod val="115000"/>
                  </a:srgbClr>
                </a:gs>
                <a:gs pos="100000">
                  <a:srgbClr val="F6F0E8">
                    <a:shade val="100000"/>
                    <a:satMod val="115000"/>
                  </a:srgb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sp>
        <p:nvSpPr>
          <p:cNvPr id="2" name="Rectangle 5">
            <a:extLst>
              <a:ext uri="{FF2B5EF4-FFF2-40B4-BE49-F238E27FC236}">
                <a16:creationId xmlns:a16="http://schemas.microsoft.com/office/drawing/2014/main" id="{71EBE35E-C4AA-9BDE-8A6E-0066BF9174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3935" y="99715"/>
            <a:ext cx="65" cy="25776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9522" rIns="0" bIns="-952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he-IL" altLang="he-I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8" name="Google Shape;68;p14"/>
          <p:cNvSpPr txBox="1">
            <a:spLocks noGrp="1"/>
          </p:cNvSpPr>
          <p:nvPr>
            <p:ph type="title"/>
          </p:nvPr>
        </p:nvSpPr>
        <p:spPr>
          <a:xfrm>
            <a:off x="311700" y="13304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Architecture</a:t>
            </a:r>
          </a:p>
        </p:txBody>
      </p:sp>
      <p:grpSp>
        <p:nvGrpSpPr>
          <p:cNvPr id="189" name="קבוצה 188">
            <a:extLst>
              <a:ext uri="{FF2B5EF4-FFF2-40B4-BE49-F238E27FC236}">
                <a16:creationId xmlns:a16="http://schemas.microsoft.com/office/drawing/2014/main" id="{4A188605-3395-7660-5D47-40DB1AF58332}"/>
              </a:ext>
            </a:extLst>
          </p:cNvPr>
          <p:cNvGrpSpPr/>
          <p:nvPr/>
        </p:nvGrpSpPr>
        <p:grpSpPr>
          <a:xfrm>
            <a:off x="312482" y="1027421"/>
            <a:ext cx="8399065" cy="3786917"/>
            <a:chOff x="312482" y="1027421"/>
            <a:chExt cx="8399065" cy="3786917"/>
          </a:xfrm>
        </p:grpSpPr>
        <p:pic>
          <p:nvPicPr>
            <p:cNvPr id="11" name="תמונה 10">
              <a:extLst>
                <a:ext uri="{FF2B5EF4-FFF2-40B4-BE49-F238E27FC236}">
                  <a16:creationId xmlns:a16="http://schemas.microsoft.com/office/drawing/2014/main" id="{37F541B7-B960-3BAC-7B57-4F417EBAFD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5787" y="1386150"/>
              <a:ext cx="635366" cy="62551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3" name="תמונה 12">
              <a:extLst>
                <a:ext uri="{FF2B5EF4-FFF2-40B4-BE49-F238E27FC236}">
                  <a16:creationId xmlns:a16="http://schemas.microsoft.com/office/drawing/2014/main" id="{FBC8AEA1-5BD3-B269-5A02-9B4351573A3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5787" y="2624012"/>
              <a:ext cx="652471" cy="64645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31" name="תמונה 30">
              <a:extLst>
                <a:ext uri="{FF2B5EF4-FFF2-40B4-BE49-F238E27FC236}">
                  <a16:creationId xmlns:a16="http://schemas.microsoft.com/office/drawing/2014/main" id="{6429C207-E1F2-E0E0-1B0F-4AFAF59FCD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1562" y="1461550"/>
              <a:ext cx="635366" cy="62551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32" name="תמונה 31">
              <a:extLst>
                <a:ext uri="{FF2B5EF4-FFF2-40B4-BE49-F238E27FC236}">
                  <a16:creationId xmlns:a16="http://schemas.microsoft.com/office/drawing/2014/main" id="{98FF3B83-5AA2-D7AE-9626-51655BC425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6212" y="1546572"/>
              <a:ext cx="635366" cy="62551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33" name="תמונה 32">
              <a:extLst>
                <a:ext uri="{FF2B5EF4-FFF2-40B4-BE49-F238E27FC236}">
                  <a16:creationId xmlns:a16="http://schemas.microsoft.com/office/drawing/2014/main" id="{7ACDA502-4015-23A1-28B7-56815C75EC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30862" y="1621970"/>
              <a:ext cx="635366" cy="62551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34" name="תמונה 33">
              <a:extLst>
                <a:ext uri="{FF2B5EF4-FFF2-40B4-BE49-F238E27FC236}">
                  <a16:creationId xmlns:a16="http://schemas.microsoft.com/office/drawing/2014/main" id="{3A08381C-DA9E-8AD2-703A-7B938EF362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51185" y="2689784"/>
              <a:ext cx="652471" cy="64645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35" name="תמונה 34">
              <a:extLst>
                <a:ext uri="{FF2B5EF4-FFF2-40B4-BE49-F238E27FC236}">
                  <a16:creationId xmlns:a16="http://schemas.microsoft.com/office/drawing/2014/main" id="{7E29F057-FD41-9F11-057D-0A9F7C21F6D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36209" y="2784434"/>
              <a:ext cx="652471" cy="64645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36" name="תמונה 35">
              <a:extLst>
                <a:ext uri="{FF2B5EF4-FFF2-40B4-BE49-F238E27FC236}">
                  <a16:creationId xmlns:a16="http://schemas.microsoft.com/office/drawing/2014/main" id="{4E438DD7-4220-F0F4-49EB-B7836B83FB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11609" y="2879084"/>
              <a:ext cx="652471" cy="64645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4" name="תיבת טקסט 13">
              <a:extLst>
                <a:ext uri="{FF2B5EF4-FFF2-40B4-BE49-F238E27FC236}">
                  <a16:creationId xmlns:a16="http://schemas.microsoft.com/office/drawing/2014/main" id="{CD181FE2-A185-6AEF-5BDB-3280F41B68E1}"/>
                </a:ext>
              </a:extLst>
            </p:cNvPr>
            <p:cNvSpPr txBox="1"/>
            <p:nvPr/>
          </p:nvSpPr>
          <p:spPr>
            <a:xfrm>
              <a:off x="312482" y="2224227"/>
              <a:ext cx="1361975" cy="307777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1400" b="1" dirty="0">
                  <a:solidFill>
                    <a:srgbClr val="DB9E75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Speaker #1</a:t>
              </a:r>
              <a:endParaRPr lang="he-IL" sz="1400" b="1" dirty="0">
                <a:solidFill>
                  <a:srgbClr val="DB9E75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sp>
          <p:nvSpPr>
            <p:cNvPr id="37" name="תיבת טקסט 36">
              <a:extLst>
                <a:ext uri="{FF2B5EF4-FFF2-40B4-BE49-F238E27FC236}">
                  <a16:creationId xmlns:a16="http://schemas.microsoft.com/office/drawing/2014/main" id="{5859002C-F236-320B-949A-7C7D0CF5136C}"/>
                </a:ext>
              </a:extLst>
            </p:cNvPr>
            <p:cNvSpPr txBox="1"/>
            <p:nvPr/>
          </p:nvSpPr>
          <p:spPr>
            <a:xfrm>
              <a:off x="647270" y="3520945"/>
              <a:ext cx="1107299" cy="307777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l" rtl="0"/>
              <a:r>
                <a:rPr lang="en-US" sz="1400" b="1" dirty="0">
                  <a:solidFill>
                    <a:srgbClr val="5D7DB6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Speaker #2</a:t>
              </a:r>
              <a:endParaRPr lang="he-IL" sz="1400" b="1" dirty="0">
                <a:solidFill>
                  <a:srgbClr val="5D7DB6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cxnSp>
          <p:nvCxnSpPr>
            <p:cNvPr id="38" name="מחבר חץ ישר 37">
              <a:extLst>
                <a:ext uri="{FF2B5EF4-FFF2-40B4-BE49-F238E27FC236}">
                  <a16:creationId xmlns:a16="http://schemas.microsoft.com/office/drawing/2014/main" id="{1341C67B-11B7-3DFD-4CF9-2C41F9874ED8}"/>
                </a:ext>
              </a:extLst>
            </p:cNvPr>
            <p:cNvCxnSpPr/>
            <p:nvPr/>
          </p:nvCxnSpPr>
          <p:spPr>
            <a:xfrm>
              <a:off x="1564080" y="1968879"/>
              <a:ext cx="1224000" cy="285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39" name="תמונה 38">
              <a:extLst>
                <a:ext uri="{FF2B5EF4-FFF2-40B4-BE49-F238E27FC236}">
                  <a16:creationId xmlns:a16="http://schemas.microsoft.com/office/drawing/2014/main" id="{7A72283A-1B76-BD6E-C8F0-25772BBC21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017" t="7646"/>
            <a:stretch/>
          </p:blipFill>
          <p:spPr>
            <a:xfrm>
              <a:off x="546140" y="4068427"/>
              <a:ext cx="1361976" cy="518790"/>
            </a:xfrm>
            <a:prstGeom prst="rect">
              <a:avLst/>
            </a:prstGeom>
          </p:spPr>
        </p:pic>
        <p:sp>
          <p:nvSpPr>
            <p:cNvPr id="43" name="תיבת טקסט 42">
              <a:extLst>
                <a:ext uri="{FF2B5EF4-FFF2-40B4-BE49-F238E27FC236}">
                  <a16:creationId xmlns:a16="http://schemas.microsoft.com/office/drawing/2014/main" id="{97F0A38C-DADB-2663-3DD9-119A03BB6844}"/>
                </a:ext>
              </a:extLst>
            </p:cNvPr>
            <p:cNvSpPr txBox="1"/>
            <p:nvPr/>
          </p:nvSpPr>
          <p:spPr>
            <a:xfrm>
              <a:off x="1452034" y="1467475"/>
              <a:ext cx="1454908" cy="52322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 rtl="0"/>
              <a:r>
                <a:rPr lang="en-US" sz="1400" dirty="0"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Face </a:t>
              </a:r>
              <a:br>
                <a:rPr lang="en-US" sz="1400" dirty="0">
                  <a:latin typeface="Segoe UI Semilight" panose="020B0402040204020203" pitchFamily="34" charset="0"/>
                  <a:cs typeface="Segoe UI Semilight" panose="020B0402040204020203" pitchFamily="34" charset="0"/>
                </a:rPr>
              </a:br>
              <a:r>
                <a:rPr lang="en-US" sz="1400" dirty="0"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embedding</a:t>
              </a:r>
              <a:endParaRPr lang="he-IL" sz="1400" dirty="0"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sp>
          <p:nvSpPr>
            <p:cNvPr id="44" name="תיבת טקסט 43">
              <a:extLst>
                <a:ext uri="{FF2B5EF4-FFF2-40B4-BE49-F238E27FC236}">
                  <a16:creationId xmlns:a16="http://schemas.microsoft.com/office/drawing/2014/main" id="{771727FF-5025-174F-ADF4-6ABE0F986912}"/>
                </a:ext>
              </a:extLst>
            </p:cNvPr>
            <p:cNvSpPr txBox="1"/>
            <p:nvPr/>
          </p:nvSpPr>
          <p:spPr>
            <a:xfrm>
              <a:off x="1874124" y="4013592"/>
              <a:ext cx="652471" cy="307777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r" rtl="0"/>
              <a:r>
                <a:rPr lang="en-US" sz="1400" dirty="0"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STFT</a:t>
              </a:r>
              <a:endParaRPr lang="he-IL" sz="1400" dirty="0"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cxnSp>
          <p:nvCxnSpPr>
            <p:cNvPr id="45" name="מחבר חץ ישר 44">
              <a:extLst>
                <a:ext uri="{FF2B5EF4-FFF2-40B4-BE49-F238E27FC236}">
                  <a16:creationId xmlns:a16="http://schemas.microsoft.com/office/drawing/2014/main" id="{3C20D04B-4C8A-580E-C417-F82160AEA9C5}"/>
                </a:ext>
              </a:extLst>
            </p:cNvPr>
            <p:cNvCxnSpPr/>
            <p:nvPr/>
          </p:nvCxnSpPr>
          <p:spPr>
            <a:xfrm>
              <a:off x="1564080" y="3191087"/>
              <a:ext cx="1224000" cy="285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מחבר חץ ישר 45">
              <a:extLst>
                <a:ext uri="{FF2B5EF4-FFF2-40B4-BE49-F238E27FC236}">
                  <a16:creationId xmlns:a16="http://schemas.microsoft.com/office/drawing/2014/main" id="{2FC7209A-A974-80BA-B882-1394CA5BCF8B}"/>
                </a:ext>
              </a:extLst>
            </p:cNvPr>
            <p:cNvCxnSpPr/>
            <p:nvPr/>
          </p:nvCxnSpPr>
          <p:spPr>
            <a:xfrm>
              <a:off x="1920747" y="4324969"/>
              <a:ext cx="828000" cy="285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51" name="קבוצה 150">
              <a:extLst>
                <a:ext uri="{FF2B5EF4-FFF2-40B4-BE49-F238E27FC236}">
                  <a16:creationId xmlns:a16="http://schemas.microsoft.com/office/drawing/2014/main" id="{B0AEA31E-896C-E13D-3C4D-425D53BB614A}"/>
                </a:ext>
              </a:extLst>
            </p:cNvPr>
            <p:cNvGrpSpPr/>
            <p:nvPr/>
          </p:nvGrpSpPr>
          <p:grpSpPr>
            <a:xfrm>
              <a:off x="2493299" y="1042199"/>
              <a:ext cx="3070811" cy="3772139"/>
              <a:chOff x="3402182" y="1105573"/>
              <a:chExt cx="3360386" cy="3803035"/>
            </a:xfrm>
          </p:grpSpPr>
          <p:grpSp>
            <p:nvGrpSpPr>
              <p:cNvPr id="86" name="קבוצה 85">
                <a:extLst>
                  <a:ext uri="{FF2B5EF4-FFF2-40B4-BE49-F238E27FC236}">
                    <a16:creationId xmlns:a16="http://schemas.microsoft.com/office/drawing/2014/main" id="{0E80C206-E6AD-A3DE-2F36-9A952EF6D948}"/>
                  </a:ext>
                </a:extLst>
              </p:cNvPr>
              <p:cNvGrpSpPr/>
              <p:nvPr/>
            </p:nvGrpSpPr>
            <p:grpSpPr>
              <a:xfrm>
                <a:off x="3454295" y="1105573"/>
                <a:ext cx="1493995" cy="1334011"/>
                <a:chOff x="3696133" y="1103012"/>
                <a:chExt cx="1644613" cy="1407830"/>
              </a:xfrm>
            </p:grpSpPr>
            <p:pic>
              <p:nvPicPr>
                <p:cNvPr id="81" name="תמונה 80">
                  <a:extLst>
                    <a:ext uri="{FF2B5EF4-FFF2-40B4-BE49-F238E27FC236}">
                      <a16:creationId xmlns:a16="http://schemas.microsoft.com/office/drawing/2014/main" id="{5D5C9645-52FA-B5C0-FC50-020B9CCB12B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084718" y="1186225"/>
                  <a:ext cx="1249355" cy="1324617"/>
                </a:xfrm>
                <a:prstGeom prst="rect">
                  <a:avLst/>
                </a:prstGeom>
              </p:spPr>
            </p:pic>
            <p:sp>
              <p:nvSpPr>
                <p:cNvPr id="84" name="תיבת טקסט 83">
                  <a:extLst>
                    <a:ext uri="{FF2B5EF4-FFF2-40B4-BE49-F238E27FC236}">
                      <a16:creationId xmlns:a16="http://schemas.microsoft.com/office/drawing/2014/main" id="{82F6BD01-848E-FE54-CF6C-A143028DFC30}"/>
                    </a:ext>
                  </a:extLst>
                </p:cNvPr>
                <p:cNvSpPr txBox="1"/>
                <p:nvPr/>
              </p:nvSpPr>
              <p:spPr>
                <a:xfrm rot="16200000">
                  <a:off x="3746842" y="2030656"/>
                  <a:ext cx="546994" cy="276999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pPr algn="r" rtl="0"/>
                  <a:r>
                    <a:rPr lang="en-US" sz="1200" dirty="0">
                      <a:latin typeface="Segoe UI Semilight" panose="020B0402040204020203" pitchFamily="34" charset="0"/>
                      <a:cs typeface="Segoe UI Semilight" panose="020B0402040204020203" pitchFamily="34" charset="0"/>
                    </a:rPr>
                    <a:t>Time</a:t>
                  </a:r>
                  <a:endParaRPr lang="he-IL" sz="1200" dirty="0">
                    <a:latin typeface="Segoe UI Semilight" panose="020B0402040204020203" pitchFamily="34" charset="0"/>
                    <a:cs typeface="Segoe UI Semilight" panose="020B0402040204020203" pitchFamily="34" charset="0"/>
                  </a:endParaRPr>
                </a:p>
              </p:txBody>
            </p:sp>
            <p:sp>
              <p:nvSpPr>
                <p:cNvPr id="85" name="תיבת טקסט 84">
                  <a:extLst>
                    <a:ext uri="{FF2B5EF4-FFF2-40B4-BE49-F238E27FC236}">
                      <a16:creationId xmlns:a16="http://schemas.microsoft.com/office/drawing/2014/main" id="{46775E3D-E16B-B005-F6D9-CDE9296D13A7}"/>
                    </a:ext>
                  </a:extLst>
                </p:cNvPr>
                <p:cNvSpPr txBox="1"/>
                <p:nvPr/>
              </p:nvSpPr>
              <p:spPr>
                <a:xfrm rot="19825752">
                  <a:off x="3696133" y="1103012"/>
                  <a:ext cx="1644613" cy="491202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pPr algn="ctr" rtl="0"/>
                  <a:r>
                    <a:rPr lang="en-US" sz="1200" dirty="0">
                      <a:latin typeface="Segoe UI Semilight" panose="020B0402040204020203" pitchFamily="34" charset="0"/>
                      <a:cs typeface="Segoe UI Semilight" panose="020B0402040204020203" pitchFamily="34" charset="0"/>
                    </a:rPr>
                    <a:t>Face embedding</a:t>
                  </a:r>
                  <a:br>
                    <a:rPr lang="en-US" sz="1200" dirty="0">
                      <a:latin typeface="Segoe UI Semilight" panose="020B0402040204020203" pitchFamily="34" charset="0"/>
                      <a:cs typeface="Segoe UI Semilight" panose="020B0402040204020203" pitchFamily="34" charset="0"/>
                    </a:rPr>
                  </a:br>
                  <a:r>
                    <a:rPr lang="en-US" sz="1200" dirty="0">
                      <a:latin typeface="Segoe UI Semilight" panose="020B0402040204020203" pitchFamily="34" charset="0"/>
                      <a:cs typeface="Segoe UI Semilight" panose="020B0402040204020203" pitchFamily="34" charset="0"/>
                    </a:rPr>
                    <a:t> vectors</a:t>
                  </a:r>
                  <a:endParaRPr lang="he-IL" sz="1200" dirty="0">
                    <a:latin typeface="Segoe UI Semilight" panose="020B0402040204020203" pitchFamily="34" charset="0"/>
                    <a:cs typeface="Segoe UI Semilight" panose="020B0402040204020203" pitchFamily="34" charset="0"/>
                  </a:endParaRPr>
                </a:p>
              </p:txBody>
            </p:sp>
          </p:grpSp>
          <p:grpSp>
            <p:nvGrpSpPr>
              <p:cNvPr id="87" name="קבוצה 86">
                <a:extLst>
                  <a:ext uri="{FF2B5EF4-FFF2-40B4-BE49-F238E27FC236}">
                    <a16:creationId xmlns:a16="http://schemas.microsoft.com/office/drawing/2014/main" id="{EAB0E1F7-749B-845F-1833-75374AB79A2A}"/>
                  </a:ext>
                </a:extLst>
              </p:cNvPr>
              <p:cNvGrpSpPr/>
              <p:nvPr/>
            </p:nvGrpSpPr>
            <p:grpSpPr>
              <a:xfrm>
                <a:off x="3402182" y="2353999"/>
                <a:ext cx="1571879" cy="1323715"/>
                <a:chOff x="3622787" y="1113878"/>
                <a:chExt cx="1730349" cy="1396964"/>
              </a:xfrm>
            </p:grpSpPr>
            <p:pic>
              <p:nvPicPr>
                <p:cNvPr id="88" name="תמונה 87">
                  <a:extLst>
                    <a:ext uri="{FF2B5EF4-FFF2-40B4-BE49-F238E27FC236}">
                      <a16:creationId xmlns:a16="http://schemas.microsoft.com/office/drawing/2014/main" id="{85898330-83B2-A562-FCCD-1AD7446C03E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084718" y="1186225"/>
                  <a:ext cx="1249355" cy="1324617"/>
                </a:xfrm>
                <a:prstGeom prst="rect">
                  <a:avLst/>
                </a:prstGeom>
              </p:spPr>
            </p:pic>
            <p:sp>
              <p:nvSpPr>
                <p:cNvPr id="89" name="תיבת טקסט 88">
                  <a:extLst>
                    <a:ext uri="{FF2B5EF4-FFF2-40B4-BE49-F238E27FC236}">
                      <a16:creationId xmlns:a16="http://schemas.microsoft.com/office/drawing/2014/main" id="{4A212F80-CF89-7378-C576-40836D3B89F2}"/>
                    </a:ext>
                  </a:extLst>
                </p:cNvPr>
                <p:cNvSpPr txBox="1"/>
                <p:nvPr/>
              </p:nvSpPr>
              <p:spPr>
                <a:xfrm rot="16200000">
                  <a:off x="3746842" y="2030656"/>
                  <a:ext cx="546994" cy="276999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pPr algn="r" rtl="0"/>
                  <a:r>
                    <a:rPr lang="en-US" sz="1200" dirty="0">
                      <a:latin typeface="Segoe UI Semilight" panose="020B0402040204020203" pitchFamily="34" charset="0"/>
                      <a:cs typeface="Segoe UI Semilight" panose="020B0402040204020203" pitchFamily="34" charset="0"/>
                    </a:rPr>
                    <a:t>Time</a:t>
                  </a:r>
                  <a:endParaRPr lang="he-IL" sz="1200" dirty="0">
                    <a:latin typeface="Segoe UI Semilight" panose="020B0402040204020203" pitchFamily="34" charset="0"/>
                    <a:cs typeface="Segoe UI Semilight" panose="020B0402040204020203" pitchFamily="34" charset="0"/>
                  </a:endParaRPr>
                </a:p>
              </p:txBody>
            </p:sp>
            <p:sp>
              <p:nvSpPr>
                <p:cNvPr id="90" name="תיבת טקסט 89">
                  <a:extLst>
                    <a:ext uri="{FF2B5EF4-FFF2-40B4-BE49-F238E27FC236}">
                      <a16:creationId xmlns:a16="http://schemas.microsoft.com/office/drawing/2014/main" id="{C61B9A88-DF51-9029-EB02-C3E1CF0D99FE}"/>
                    </a:ext>
                  </a:extLst>
                </p:cNvPr>
                <p:cNvSpPr txBox="1"/>
                <p:nvPr/>
              </p:nvSpPr>
              <p:spPr>
                <a:xfrm rot="19825752">
                  <a:off x="3622787" y="1113878"/>
                  <a:ext cx="1730349" cy="491203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pPr algn="ctr" rtl="0"/>
                  <a:r>
                    <a:rPr lang="en-US" sz="1200" dirty="0">
                      <a:latin typeface="Segoe UI Semilight" panose="020B0402040204020203" pitchFamily="34" charset="0"/>
                      <a:cs typeface="Segoe UI Semilight" panose="020B0402040204020203" pitchFamily="34" charset="0"/>
                    </a:rPr>
                    <a:t>Face embedding</a:t>
                  </a:r>
                  <a:br>
                    <a:rPr lang="en-US" sz="1200" dirty="0">
                      <a:latin typeface="Segoe UI Semilight" panose="020B0402040204020203" pitchFamily="34" charset="0"/>
                      <a:cs typeface="Segoe UI Semilight" panose="020B0402040204020203" pitchFamily="34" charset="0"/>
                    </a:rPr>
                  </a:br>
                  <a:r>
                    <a:rPr lang="en-US" sz="1200" dirty="0">
                      <a:latin typeface="Segoe UI Semilight" panose="020B0402040204020203" pitchFamily="34" charset="0"/>
                      <a:cs typeface="Segoe UI Semilight" panose="020B0402040204020203" pitchFamily="34" charset="0"/>
                    </a:rPr>
                    <a:t> vectors</a:t>
                  </a:r>
                  <a:endParaRPr lang="he-IL" sz="1200" dirty="0">
                    <a:latin typeface="Segoe UI Semilight" panose="020B0402040204020203" pitchFamily="34" charset="0"/>
                    <a:cs typeface="Segoe UI Semilight" panose="020B0402040204020203" pitchFamily="34" charset="0"/>
                  </a:endParaRPr>
                </a:p>
              </p:txBody>
            </p:sp>
          </p:grpSp>
          <p:pic>
            <p:nvPicPr>
              <p:cNvPr id="114" name="תמונה 113">
                <a:extLst>
                  <a:ext uri="{FF2B5EF4-FFF2-40B4-BE49-F238E27FC236}">
                    <a16:creationId xmlns:a16="http://schemas.microsoft.com/office/drawing/2014/main" id="{8D201E8A-D455-4081-3078-CBA79F09C4C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l="7006" t="17695" r="6281"/>
              <a:stretch/>
            </p:blipFill>
            <p:spPr>
              <a:xfrm>
                <a:off x="3991589" y="3630148"/>
                <a:ext cx="651073" cy="1069930"/>
              </a:xfrm>
              <a:prstGeom prst="rect">
                <a:avLst/>
              </a:prstGeom>
            </p:spPr>
          </p:pic>
          <p:sp>
            <p:nvSpPr>
              <p:cNvPr id="115" name="תיבת טקסט 114">
                <a:extLst>
                  <a:ext uri="{FF2B5EF4-FFF2-40B4-BE49-F238E27FC236}">
                    <a16:creationId xmlns:a16="http://schemas.microsoft.com/office/drawing/2014/main" id="{BFA542E4-5104-6480-70E8-28F0C65D3CE4}"/>
                  </a:ext>
                </a:extLst>
              </p:cNvPr>
              <p:cNvSpPr txBox="1"/>
              <p:nvPr/>
            </p:nvSpPr>
            <p:spPr>
              <a:xfrm rot="16200000">
                <a:off x="3548135" y="4207098"/>
                <a:ext cx="518313" cy="251631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r" rtl="0"/>
                <a:r>
                  <a:rPr lang="en-US" sz="1200" dirty="0"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Time</a:t>
                </a:r>
                <a:endParaRPr lang="he-IL" sz="1200" dirty="0"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116" name="תיבת טקסט 115">
                <a:extLst>
                  <a:ext uri="{FF2B5EF4-FFF2-40B4-BE49-F238E27FC236}">
                    <a16:creationId xmlns:a16="http://schemas.microsoft.com/office/drawing/2014/main" id="{5812ECA5-AEA2-5855-6E42-514C23CD64C5}"/>
                  </a:ext>
                </a:extLst>
              </p:cNvPr>
              <p:cNvSpPr txBox="1"/>
              <p:nvPr/>
            </p:nvSpPr>
            <p:spPr>
              <a:xfrm>
                <a:off x="3991589" y="4631609"/>
                <a:ext cx="518313" cy="276999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r" rtl="0"/>
                <a:r>
                  <a:rPr lang="en-US" sz="1200" dirty="0"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Freq</a:t>
                </a:r>
                <a:endParaRPr lang="he-IL" sz="1200" dirty="0"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  <p:cxnSp>
            <p:nvCxnSpPr>
              <p:cNvPr id="118" name="מחבר חץ ישר 117">
                <a:extLst>
                  <a:ext uri="{FF2B5EF4-FFF2-40B4-BE49-F238E27FC236}">
                    <a16:creationId xmlns:a16="http://schemas.microsoft.com/office/drawing/2014/main" id="{0B1006A8-A572-3955-30B0-50B41B590D59}"/>
                  </a:ext>
                </a:extLst>
              </p:cNvPr>
              <p:cNvCxnSpPr/>
              <p:nvPr/>
            </p:nvCxnSpPr>
            <p:spPr>
              <a:xfrm>
                <a:off x="4885666" y="2784434"/>
                <a:ext cx="512132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0" name="מחבר: מרפקי 119">
                <a:extLst>
                  <a:ext uri="{FF2B5EF4-FFF2-40B4-BE49-F238E27FC236}">
                    <a16:creationId xmlns:a16="http://schemas.microsoft.com/office/drawing/2014/main" id="{33973F53-DC98-E268-9F11-1CBC4CF50FF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75241" y="1518616"/>
                <a:ext cx="512132" cy="900000"/>
              </a:xfrm>
              <a:prstGeom prst="bentConnector3">
                <a:avLst>
                  <a:gd name="adj1" fmla="val 33293"/>
                </a:avLst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0" name="מחבר: מרפקי 129">
                <a:extLst>
                  <a:ext uri="{FF2B5EF4-FFF2-40B4-BE49-F238E27FC236}">
                    <a16:creationId xmlns:a16="http://schemas.microsoft.com/office/drawing/2014/main" id="{5A6E363F-F6F5-C46C-5B1A-4033A590D99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633235" y="3117562"/>
                <a:ext cx="748501" cy="1008000"/>
              </a:xfrm>
              <a:prstGeom prst="bentConnector3">
                <a:avLst>
                  <a:gd name="adj1" fmla="val 55290"/>
                </a:avLst>
              </a:prstGeom>
              <a:ln w="63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35" name="מלבן: פינות מעוגלות 134">
                <a:extLst>
                  <a:ext uri="{FF2B5EF4-FFF2-40B4-BE49-F238E27FC236}">
                    <a16:creationId xmlns:a16="http://schemas.microsoft.com/office/drawing/2014/main" id="{C90B30DA-A606-9ABE-5CC7-2A053DFE0EDB}"/>
                  </a:ext>
                </a:extLst>
              </p:cNvPr>
              <p:cNvSpPr/>
              <p:nvPr/>
            </p:nvSpPr>
            <p:spPr>
              <a:xfrm>
                <a:off x="5394512" y="2151157"/>
                <a:ext cx="1368056" cy="1316748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en-US" sz="1400" dirty="0">
                    <a:solidFill>
                      <a:schemeClr val="tx1"/>
                    </a:solidFill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Audio Visual separation model</a:t>
                </a:r>
                <a:endParaRPr lang="he-IL" sz="1400" dirty="0">
                  <a:solidFill>
                    <a:schemeClr val="tx1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</p:grpSp>
        <p:grpSp>
          <p:nvGrpSpPr>
            <p:cNvPr id="152" name="קבוצה 151">
              <a:extLst>
                <a:ext uri="{FF2B5EF4-FFF2-40B4-BE49-F238E27FC236}">
                  <a16:creationId xmlns:a16="http://schemas.microsoft.com/office/drawing/2014/main" id="{54B9597E-204D-4D4D-C950-3E3DFD1D7773}"/>
                </a:ext>
              </a:extLst>
            </p:cNvPr>
            <p:cNvGrpSpPr/>
            <p:nvPr/>
          </p:nvGrpSpPr>
          <p:grpSpPr>
            <a:xfrm>
              <a:off x="5615448" y="1027421"/>
              <a:ext cx="1483074" cy="3616658"/>
              <a:chOff x="5794560" y="1027421"/>
              <a:chExt cx="1483074" cy="3616658"/>
            </a:xfrm>
          </p:grpSpPr>
          <p:grpSp>
            <p:nvGrpSpPr>
              <p:cNvPr id="141" name="קבוצה 140">
                <a:extLst>
                  <a:ext uri="{FF2B5EF4-FFF2-40B4-BE49-F238E27FC236}">
                    <a16:creationId xmlns:a16="http://schemas.microsoft.com/office/drawing/2014/main" id="{452AD3E5-A69B-8738-8067-3B5DB0071112}"/>
                  </a:ext>
                </a:extLst>
              </p:cNvPr>
              <p:cNvGrpSpPr/>
              <p:nvPr/>
            </p:nvGrpSpPr>
            <p:grpSpPr>
              <a:xfrm>
                <a:off x="6224644" y="1575318"/>
                <a:ext cx="651073" cy="1069930"/>
                <a:chOff x="7316950" y="3421232"/>
                <a:chExt cx="651073" cy="1069930"/>
              </a:xfrm>
            </p:grpSpPr>
            <p:pic>
              <p:nvPicPr>
                <p:cNvPr id="140" name="תמונה 139">
                  <a:extLst>
                    <a:ext uri="{FF2B5EF4-FFF2-40B4-BE49-F238E27FC236}">
                      <a16:creationId xmlns:a16="http://schemas.microsoft.com/office/drawing/2014/main" id="{6F2F050D-2F1E-B824-A0F8-F0839DD462A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/>
                <a:srcRect l="7006" t="17695" r="6281"/>
                <a:stretch/>
              </p:blipFill>
              <p:spPr>
                <a:xfrm>
                  <a:off x="7316950" y="3421232"/>
                  <a:ext cx="651073" cy="1069930"/>
                </a:xfrm>
                <a:prstGeom prst="rect">
                  <a:avLst/>
                </a:prstGeom>
              </p:spPr>
            </p:pic>
            <p:pic>
              <p:nvPicPr>
                <p:cNvPr id="139" name="תמונה 138">
                  <a:extLst>
                    <a:ext uri="{FF2B5EF4-FFF2-40B4-BE49-F238E27FC236}">
                      <a16:creationId xmlns:a16="http://schemas.microsoft.com/office/drawing/2014/main" id="{CE2326E5-7290-BB9E-D067-951EA62A504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316950" y="3507510"/>
                  <a:ext cx="539027" cy="960797"/>
                </a:xfrm>
                <a:prstGeom prst="rect">
                  <a:avLst/>
                </a:prstGeom>
              </p:spPr>
            </p:pic>
          </p:grpSp>
          <p:sp>
            <p:nvSpPr>
              <p:cNvPr id="142" name="תיבת טקסט 141">
                <a:extLst>
                  <a:ext uri="{FF2B5EF4-FFF2-40B4-BE49-F238E27FC236}">
                    <a16:creationId xmlns:a16="http://schemas.microsoft.com/office/drawing/2014/main" id="{EB33ABD9-0F7A-174F-994B-56FF1626D77D}"/>
                  </a:ext>
                </a:extLst>
              </p:cNvPr>
              <p:cNvSpPr txBox="1"/>
              <p:nvPr/>
            </p:nvSpPr>
            <p:spPr>
              <a:xfrm>
                <a:off x="5822726" y="1027421"/>
                <a:ext cx="1454908" cy="523220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ctr" rtl="0"/>
                <a:r>
                  <a:rPr lang="en-US" sz="1400" b="1" dirty="0">
                    <a:solidFill>
                      <a:srgbClr val="DB9E75"/>
                    </a:solidFill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Complex mask</a:t>
                </a:r>
                <a:br>
                  <a:rPr lang="en-US" sz="1400" b="1" dirty="0">
                    <a:solidFill>
                      <a:srgbClr val="DB9E75"/>
                    </a:solidFill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</a:br>
                <a:r>
                  <a:rPr lang="en-US" sz="1400" b="1" dirty="0">
                    <a:solidFill>
                      <a:srgbClr val="DB9E75"/>
                    </a:solidFill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Speaker #1</a:t>
                </a:r>
                <a:endParaRPr lang="he-IL" sz="1400" b="1" dirty="0">
                  <a:solidFill>
                    <a:srgbClr val="DB9E75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143" name="תיבת טקסט 142">
                <a:extLst>
                  <a:ext uri="{FF2B5EF4-FFF2-40B4-BE49-F238E27FC236}">
                    <a16:creationId xmlns:a16="http://schemas.microsoft.com/office/drawing/2014/main" id="{2A576CAA-F347-3F41-8BB8-62D19E3E5D0A}"/>
                  </a:ext>
                </a:extLst>
              </p:cNvPr>
              <p:cNvSpPr txBox="1"/>
              <p:nvPr/>
            </p:nvSpPr>
            <p:spPr>
              <a:xfrm>
                <a:off x="5794560" y="4120859"/>
                <a:ext cx="1454908" cy="523220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ctr" rtl="0"/>
                <a:r>
                  <a:rPr lang="en-US" sz="1400" b="1" dirty="0">
                    <a:solidFill>
                      <a:srgbClr val="5D7DB6"/>
                    </a:solidFill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Complex mask</a:t>
                </a:r>
                <a:br>
                  <a:rPr lang="en-US" sz="1400" b="1" dirty="0">
                    <a:solidFill>
                      <a:srgbClr val="5D7DB6"/>
                    </a:solidFill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</a:br>
                <a:r>
                  <a:rPr lang="en-US" sz="1400" b="1" dirty="0">
                    <a:solidFill>
                      <a:srgbClr val="5D7DB6"/>
                    </a:solidFill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Speaker #2</a:t>
                </a:r>
                <a:endParaRPr lang="he-IL" sz="1400" b="1" dirty="0">
                  <a:solidFill>
                    <a:srgbClr val="5D7DB6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  <p:grpSp>
            <p:nvGrpSpPr>
              <p:cNvPr id="149" name="קבוצה 148">
                <a:extLst>
                  <a:ext uri="{FF2B5EF4-FFF2-40B4-BE49-F238E27FC236}">
                    <a16:creationId xmlns:a16="http://schemas.microsoft.com/office/drawing/2014/main" id="{71022E32-00BA-D014-2522-1E3372E1F101}"/>
                  </a:ext>
                </a:extLst>
              </p:cNvPr>
              <p:cNvGrpSpPr/>
              <p:nvPr/>
            </p:nvGrpSpPr>
            <p:grpSpPr>
              <a:xfrm>
                <a:off x="6224644" y="2978238"/>
                <a:ext cx="652227" cy="1069930"/>
                <a:chOff x="7451764" y="2241558"/>
                <a:chExt cx="652227" cy="1069930"/>
              </a:xfrm>
            </p:grpSpPr>
            <p:pic>
              <p:nvPicPr>
                <p:cNvPr id="145" name="תמונה 144">
                  <a:extLst>
                    <a:ext uri="{FF2B5EF4-FFF2-40B4-BE49-F238E27FC236}">
                      <a16:creationId xmlns:a16="http://schemas.microsoft.com/office/drawing/2014/main" id="{348411E5-F432-FB1D-F2D8-B95621CB5A4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/>
                <a:srcRect l="7006" t="17695" r="6281"/>
                <a:stretch/>
              </p:blipFill>
              <p:spPr>
                <a:xfrm>
                  <a:off x="7452918" y="2241558"/>
                  <a:ext cx="651073" cy="1069930"/>
                </a:xfrm>
                <a:prstGeom prst="rect">
                  <a:avLst/>
                </a:prstGeom>
              </p:spPr>
            </p:pic>
            <p:pic>
              <p:nvPicPr>
                <p:cNvPr id="148" name="תמונה 147">
                  <a:extLst>
                    <a:ext uri="{FF2B5EF4-FFF2-40B4-BE49-F238E27FC236}">
                      <a16:creationId xmlns:a16="http://schemas.microsoft.com/office/drawing/2014/main" id="{0BFC2B3E-FBD3-B94F-C47B-63ABD60728E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9"/>
                <a:srcRect l="3576"/>
                <a:stretch/>
              </p:blipFill>
              <p:spPr>
                <a:xfrm>
                  <a:off x="7451764" y="2327100"/>
                  <a:ext cx="538314" cy="971537"/>
                </a:xfrm>
                <a:prstGeom prst="rect">
                  <a:avLst/>
                </a:prstGeom>
              </p:spPr>
            </p:pic>
          </p:grpSp>
        </p:grpSp>
        <p:sp>
          <p:nvSpPr>
            <p:cNvPr id="150" name="תיבת טקסט 149">
              <a:extLst>
                <a:ext uri="{FF2B5EF4-FFF2-40B4-BE49-F238E27FC236}">
                  <a16:creationId xmlns:a16="http://schemas.microsoft.com/office/drawing/2014/main" id="{A0DB8E45-F73A-F9EE-D815-C789EF8D6785}"/>
                </a:ext>
              </a:extLst>
            </p:cNvPr>
            <p:cNvSpPr txBox="1"/>
            <p:nvPr/>
          </p:nvSpPr>
          <p:spPr>
            <a:xfrm>
              <a:off x="1418172" y="2696089"/>
              <a:ext cx="1454908" cy="52322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 rtl="0"/>
              <a:r>
                <a:rPr lang="en-US" sz="1400" dirty="0"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Face </a:t>
              </a:r>
              <a:br>
                <a:rPr lang="en-US" sz="1400" dirty="0">
                  <a:latin typeface="Segoe UI Semilight" panose="020B0402040204020203" pitchFamily="34" charset="0"/>
                  <a:cs typeface="Segoe UI Semilight" panose="020B0402040204020203" pitchFamily="34" charset="0"/>
                </a:rPr>
              </a:br>
              <a:r>
                <a:rPr lang="en-US" sz="1400" dirty="0"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embedding</a:t>
              </a:r>
              <a:endParaRPr lang="he-IL" sz="1400" dirty="0"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cxnSp>
          <p:nvCxnSpPr>
            <p:cNvPr id="153" name="מחבר: מרפקי 152">
              <a:extLst>
                <a:ext uri="{FF2B5EF4-FFF2-40B4-BE49-F238E27FC236}">
                  <a16:creationId xmlns:a16="http://schemas.microsoft.com/office/drawing/2014/main" id="{B32B4DD1-7063-407B-B046-BC1ACB63FDF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64110" y="2068231"/>
              <a:ext cx="468000" cy="612000"/>
            </a:xfrm>
            <a:prstGeom prst="bentConnector3">
              <a:avLst>
                <a:gd name="adj1" fmla="val 36579"/>
              </a:avLst>
            </a:prstGeom>
            <a:ln w="63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6" name="מחבר: מרפקי 155">
              <a:extLst>
                <a:ext uri="{FF2B5EF4-FFF2-40B4-BE49-F238E27FC236}">
                  <a16:creationId xmlns:a16="http://schemas.microsoft.com/office/drawing/2014/main" id="{CC281FF8-708F-3AB9-E415-AE4630D8A4F8}"/>
                </a:ext>
              </a:extLst>
            </p:cNvPr>
            <p:cNvCxnSpPr>
              <a:cxnSpLocks/>
            </p:cNvCxnSpPr>
            <p:nvPr/>
          </p:nvCxnSpPr>
          <p:spPr>
            <a:xfrm>
              <a:off x="5570634" y="2876664"/>
              <a:ext cx="468000" cy="612000"/>
            </a:xfrm>
            <a:prstGeom prst="bentConnector3">
              <a:avLst>
                <a:gd name="adj1" fmla="val 33293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7" name="מחבר ישר 166">
              <a:extLst>
                <a:ext uri="{FF2B5EF4-FFF2-40B4-BE49-F238E27FC236}">
                  <a16:creationId xmlns:a16="http://schemas.microsoft.com/office/drawing/2014/main" id="{3DA9F64B-5B88-2EC1-857C-8134175F78F2}"/>
                </a:ext>
              </a:extLst>
            </p:cNvPr>
            <p:cNvCxnSpPr/>
            <p:nvPr/>
          </p:nvCxnSpPr>
          <p:spPr>
            <a:xfrm>
              <a:off x="3505563" y="4814338"/>
              <a:ext cx="352800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1" name="מחבר ישר 170">
              <a:extLst>
                <a:ext uri="{FF2B5EF4-FFF2-40B4-BE49-F238E27FC236}">
                  <a16:creationId xmlns:a16="http://schemas.microsoft.com/office/drawing/2014/main" id="{7057EFD7-EDB5-60FB-360D-22952C75DB72}"/>
                </a:ext>
              </a:extLst>
            </p:cNvPr>
            <p:cNvCxnSpPr/>
            <p:nvPr/>
          </p:nvCxnSpPr>
          <p:spPr>
            <a:xfrm>
              <a:off x="3505563" y="4717219"/>
              <a:ext cx="345600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3" name="מחבר ישר 172">
              <a:extLst>
                <a:ext uri="{FF2B5EF4-FFF2-40B4-BE49-F238E27FC236}">
                  <a16:creationId xmlns:a16="http://schemas.microsoft.com/office/drawing/2014/main" id="{4819ECD5-00AB-4BA0-5EDE-54A709083C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05563" y="4590299"/>
              <a:ext cx="0" cy="2160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5" name="מחבר חץ ישר 174">
              <a:extLst>
                <a:ext uri="{FF2B5EF4-FFF2-40B4-BE49-F238E27FC236}">
                  <a16:creationId xmlns:a16="http://schemas.microsoft.com/office/drawing/2014/main" id="{4624DC41-5C02-26A4-E045-4EB9FF6CC17A}"/>
                </a:ext>
              </a:extLst>
            </p:cNvPr>
            <p:cNvCxnSpPr>
              <a:cxnSpLocks/>
            </p:cNvCxnSpPr>
            <p:nvPr/>
          </p:nvCxnSpPr>
          <p:spPr>
            <a:xfrm>
              <a:off x="6669478" y="3513203"/>
              <a:ext cx="59858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7" name="מחבר חץ ישר 176">
              <a:extLst>
                <a:ext uri="{FF2B5EF4-FFF2-40B4-BE49-F238E27FC236}">
                  <a16:creationId xmlns:a16="http://schemas.microsoft.com/office/drawing/2014/main" id="{F3866C9F-2196-0D7F-16C5-CF6E3E875383}"/>
                </a:ext>
              </a:extLst>
            </p:cNvPr>
            <p:cNvCxnSpPr>
              <a:cxnSpLocks/>
            </p:cNvCxnSpPr>
            <p:nvPr/>
          </p:nvCxnSpPr>
          <p:spPr>
            <a:xfrm>
              <a:off x="6680732" y="2079289"/>
              <a:ext cx="59858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9" name="מחבר חץ ישר 178">
              <a:extLst>
                <a:ext uri="{FF2B5EF4-FFF2-40B4-BE49-F238E27FC236}">
                  <a16:creationId xmlns:a16="http://schemas.microsoft.com/office/drawing/2014/main" id="{5675C68C-2E2E-54A2-2DCB-70D50735E195}"/>
                </a:ext>
              </a:extLst>
            </p:cNvPr>
            <p:cNvCxnSpPr/>
            <p:nvPr/>
          </p:nvCxnSpPr>
          <p:spPr>
            <a:xfrm flipV="1">
              <a:off x="6958147" y="3594310"/>
              <a:ext cx="0" cy="1116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80" name="אליפסה 179">
              <a:extLst>
                <a:ext uri="{FF2B5EF4-FFF2-40B4-BE49-F238E27FC236}">
                  <a16:creationId xmlns:a16="http://schemas.microsoft.com/office/drawing/2014/main" id="{697E3B1B-BDBE-C694-F9DD-DFF3C9223433}"/>
                </a:ext>
              </a:extLst>
            </p:cNvPr>
            <p:cNvSpPr/>
            <p:nvPr/>
          </p:nvSpPr>
          <p:spPr>
            <a:xfrm>
              <a:off x="6896316" y="3451505"/>
              <a:ext cx="114875" cy="120717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81" name="אליפסה 180">
              <a:extLst>
                <a:ext uri="{FF2B5EF4-FFF2-40B4-BE49-F238E27FC236}">
                  <a16:creationId xmlns:a16="http://schemas.microsoft.com/office/drawing/2014/main" id="{51C05600-3A35-0C5F-000E-7710D8928F11}"/>
                </a:ext>
              </a:extLst>
            </p:cNvPr>
            <p:cNvSpPr/>
            <p:nvPr/>
          </p:nvSpPr>
          <p:spPr>
            <a:xfrm>
              <a:off x="6983647" y="2038919"/>
              <a:ext cx="114875" cy="120717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cxnSp>
          <p:nvCxnSpPr>
            <p:cNvPr id="182" name="מחבר חץ ישר 181">
              <a:extLst>
                <a:ext uri="{FF2B5EF4-FFF2-40B4-BE49-F238E27FC236}">
                  <a16:creationId xmlns:a16="http://schemas.microsoft.com/office/drawing/2014/main" id="{37EB636F-69E5-0EA4-96C9-3D7E22BAB36A}"/>
                </a:ext>
              </a:extLst>
            </p:cNvPr>
            <p:cNvCxnSpPr/>
            <p:nvPr/>
          </p:nvCxnSpPr>
          <p:spPr>
            <a:xfrm flipV="1">
              <a:off x="7041084" y="2183741"/>
              <a:ext cx="0" cy="2628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185" name="Picture 3" descr="Everything You Should Know About Sound And How We Hear It">
              <a:extLst>
                <a:ext uri="{FF2B5EF4-FFF2-40B4-BE49-F238E27FC236}">
                  <a16:creationId xmlns:a16="http://schemas.microsoft.com/office/drawing/2014/main" id="{BC18C378-11F9-3D0A-5BF5-3699E2355A6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84410" y="1819199"/>
              <a:ext cx="1294590" cy="515364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83" name="קבוצה 182">
              <a:extLst>
                <a:ext uri="{FF2B5EF4-FFF2-40B4-BE49-F238E27FC236}">
                  <a16:creationId xmlns:a16="http://schemas.microsoft.com/office/drawing/2014/main" id="{10BC6147-9B79-AEB1-5696-B8D2E32F7DD3}"/>
                </a:ext>
              </a:extLst>
            </p:cNvPr>
            <p:cNvGrpSpPr/>
            <p:nvPr/>
          </p:nvGrpSpPr>
          <p:grpSpPr>
            <a:xfrm>
              <a:off x="7400039" y="3227138"/>
              <a:ext cx="1311508" cy="790581"/>
              <a:chOff x="7607432" y="3227138"/>
              <a:chExt cx="1311508" cy="790581"/>
            </a:xfrm>
          </p:grpSpPr>
          <p:pic>
            <p:nvPicPr>
              <p:cNvPr id="1027" name="Picture 3" descr="Everything You Should Know About Sound And How We Hear It">
                <a:extLst>
                  <a:ext uri="{FF2B5EF4-FFF2-40B4-BE49-F238E27FC236}">
                    <a16:creationId xmlns:a16="http://schemas.microsoft.com/office/drawing/2014/main" id="{ABA62419-CFD5-E928-F09D-E32E88E4145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20918" y="3227138"/>
                <a:ext cx="1294590" cy="515364"/>
              </a:xfrm>
              <a:prstGeom prst="rect">
                <a:avLst/>
              </a:prstGeom>
              <a:noFill/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87" name="תיבת טקסט 186">
                <a:extLst>
                  <a:ext uri="{FF2B5EF4-FFF2-40B4-BE49-F238E27FC236}">
                    <a16:creationId xmlns:a16="http://schemas.microsoft.com/office/drawing/2014/main" id="{7768C740-2237-2E9D-9F8F-1BB051C3E1E6}"/>
                  </a:ext>
                </a:extLst>
              </p:cNvPr>
              <p:cNvSpPr txBox="1"/>
              <p:nvPr/>
            </p:nvSpPr>
            <p:spPr>
              <a:xfrm>
                <a:off x="7607432" y="3740720"/>
                <a:ext cx="1311508" cy="276999"/>
              </a:xfrm>
              <a:prstGeom prst="rect">
                <a:avLst/>
              </a:prstGeom>
              <a:noFill/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txBody>
              <a:bodyPr wrap="square" rtlCol="1">
                <a:spAutoFit/>
              </a:bodyPr>
              <a:lstStyle/>
              <a:p>
                <a:pPr algn="ctr" rtl="0"/>
                <a:r>
                  <a:rPr lang="en-US" sz="1200" dirty="0"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Only Speaker #2</a:t>
                </a:r>
                <a:endParaRPr lang="he-IL" sz="1200" dirty="0"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</p:grpSp>
        <p:sp>
          <p:nvSpPr>
            <p:cNvPr id="188" name="תיבת טקסט 187">
              <a:extLst>
                <a:ext uri="{FF2B5EF4-FFF2-40B4-BE49-F238E27FC236}">
                  <a16:creationId xmlns:a16="http://schemas.microsoft.com/office/drawing/2014/main" id="{A3FF5A86-9F05-5A74-0852-1DBDF69D3F62}"/>
                </a:ext>
              </a:extLst>
            </p:cNvPr>
            <p:cNvSpPr txBox="1"/>
            <p:nvPr/>
          </p:nvSpPr>
          <p:spPr>
            <a:xfrm>
              <a:off x="7372952" y="2336493"/>
              <a:ext cx="1309790" cy="276999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1">
              <a:spAutoFit/>
            </a:bodyPr>
            <a:lstStyle/>
            <a:p>
              <a:pPr algn="ctr" rtl="0"/>
              <a:r>
                <a:rPr lang="en-US" sz="1200" dirty="0"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Only Speaker #1</a:t>
              </a:r>
              <a:endParaRPr lang="he-IL" sz="1200" dirty="0"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882064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CBEFBA6-1CB3-4354-3196-4C485D082E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3935" y="99715"/>
            <a:ext cx="65" cy="25776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9522" rIns="0" bIns="-952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he-IL" altLang="he-I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26" name="קבוצה 25">
            <a:extLst>
              <a:ext uri="{FF2B5EF4-FFF2-40B4-BE49-F238E27FC236}">
                <a16:creationId xmlns:a16="http://schemas.microsoft.com/office/drawing/2014/main" id="{B45872F6-71C8-89DD-0CF7-B2B9E4CF3364}"/>
              </a:ext>
            </a:extLst>
          </p:cNvPr>
          <p:cNvGrpSpPr/>
          <p:nvPr/>
        </p:nvGrpSpPr>
        <p:grpSpPr>
          <a:xfrm>
            <a:off x="0" y="-1"/>
            <a:ext cx="9619794" cy="5143501"/>
            <a:chOff x="-1" y="-1"/>
            <a:chExt cx="9619794" cy="5143501"/>
          </a:xfrm>
        </p:grpSpPr>
        <p:grpSp>
          <p:nvGrpSpPr>
            <p:cNvPr id="24" name="קבוצה 23">
              <a:extLst>
                <a:ext uri="{FF2B5EF4-FFF2-40B4-BE49-F238E27FC236}">
                  <a16:creationId xmlns:a16="http://schemas.microsoft.com/office/drawing/2014/main" id="{A8B2142B-013E-9FE4-774E-B07A5DE9B673}"/>
                </a:ext>
              </a:extLst>
            </p:cNvPr>
            <p:cNvGrpSpPr/>
            <p:nvPr/>
          </p:nvGrpSpPr>
          <p:grpSpPr>
            <a:xfrm>
              <a:off x="-1" y="-1"/>
              <a:ext cx="9619794" cy="1866958"/>
              <a:chOff x="-1" y="-1"/>
              <a:chExt cx="9619794" cy="1866958"/>
            </a:xfrm>
          </p:grpSpPr>
          <p:sp>
            <p:nvSpPr>
              <p:cNvPr id="23" name="משולש שווה-שוקיים 22">
                <a:extLst>
                  <a:ext uri="{FF2B5EF4-FFF2-40B4-BE49-F238E27FC236}">
                    <a16:creationId xmlns:a16="http://schemas.microsoft.com/office/drawing/2014/main" id="{232B2A9D-A927-832A-2B60-D357B3FC7E26}"/>
                  </a:ext>
                </a:extLst>
              </p:cNvPr>
              <p:cNvSpPr/>
              <p:nvPr/>
            </p:nvSpPr>
            <p:spPr>
              <a:xfrm>
                <a:off x="2" y="0"/>
                <a:ext cx="753531" cy="702733"/>
              </a:xfrm>
              <a:prstGeom prst="triangle">
                <a:avLst>
                  <a:gd name="adj" fmla="val 0"/>
                </a:avLst>
              </a:prstGeom>
              <a:solidFill>
                <a:srgbClr val="CCA677">
                  <a:alpha val="1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27" name="משולש שווה-שוקיים 26">
                <a:extLst>
                  <a:ext uri="{FF2B5EF4-FFF2-40B4-BE49-F238E27FC236}">
                    <a16:creationId xmlns:a16="http://schemas.microsoft.com/office/drawing/2014/main" id="{7D7FE2F1-889D-3A17-896D-F3CFB11A87CD}"/>
                  </a:ext>
                </a:extLst>
              </p:cNvPr>
              <p:cNvSpPr/>
              <p:nvPr/>
            </p:nvSpPr>
            <p:spPr>
              <a:xfrm rot="10800000">
                <a:off x="-1" y="-1"/>
                <a:ext cx="1744134" cy="948268"/>
              </a:xfrm>
              <a:prstGeom prst="triangle">
                <a:avLst>
                  <a:gd name="adj" fmla="val 44104"/>
                </a:avLst>
              </a:prstGeom>
              <a:solidFill>
                <a:srgbClr val="D2CCC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28" name="משולש שווה-שוקיים 27">
                <a:extLst>
                  <a:ext uri="{FF2B5EF4-FFF2-40B4-BE49-F238E27FC236}">
                    <a16:creationId xmlns:a16="http://schemas.microsoft.com/office/drawing/2014/main" id="{43E5D326-A2E8-83E0-8688-8071624EC578}"/>
                  </a:ext>
                </a:extLst>
              </p:cNvPr>
              <p:cNvSpPr/>
              <p:nvPr/>
            </p:nvSpPr>
            <p:spPr>
              <a:xfrm>
                <a:off x="967417" y="0"/>
                <a:ext cx="1211198" cy="948268"/>
              </a:xfrm>
              <a:prstGeom prst="triangle">
                <a:avLst>
                  <a:gd name="adj" fmla="val 0"/>
                </a:avLst>
              </a:prstGeom>
              <a:solidFill>
                <a:srgbClr val="CCA677">
                  <a:alpha val="17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29" name="משולש שווה-שוקיים 28">
                <a:extLst>
                  <a:ext uri="{FF2B5EF4-FFF2-40B4-BE49-F238E27FC236}">
                    <a16:creationId xmlns:a16="http://schemas.microsoft.com/office/drawing/2014/main" id="{B5E9EBBB-038A-AC64-2A23-71498CC4D5A9}"/>
                  </a:ext>
                </a:extLst>
              </p:cNvPr>
              <p:cNvSpPr/>
              <p:nvPr/>
            </p:nvSpPr>
            <p:spPr>
              <a:xfrm rot="18871903">
                <a:off x="8326449" y="573613"/>
                <a:ext cx="1439467" cy="1147221"/>
              </a:xfrm>
              <a:prstGeom prst="triangle">
                <a:avLst>
                  <a:gd name="adj" fmla="val 0"/>
                </a:avLst>
              </a:prstGeom>
              <a:solidFill>
                <a:srgbClr val="CCA677">
                  <a:alpha val="17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30" name="משולש שווה-שוקיים 29">
                <a:extLst>
                  <a:ext uri="{FF2B5EF4-FFF2-40B4-BE49-F238E27FC236}">
                    <a16:creationId xmlns:a16="http://schemas.microsoft.com/office/drawing/2014/main" id="{02130F39-71A8-9B63-7472-3D034F863266}"/>
                  </a:ext>
                </a:extLst>
              </p:cNvPr>
              <p:cNvSpPr/>
              <p:nvPr/>
            </p:nvSpPr>
            <p:spPr>
              <a:xfrm rot="11848929">
                <a:off x="8371354" y="770575"/>
                <a:ext cx="1233532" cy="831301"/>
              </a:xfrm>
              <a:prstGeom prst="triangle">
                <a:avLst>
                  <a:gd name="adj" fmla="val 44104"/>
                </a:avLst>
              </a:prstGeom>
              <a:solidFill>
                <a:srgbClr val="D2CCC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</p:grpSp>
        <p:sp>
          <p:nvSpPr>
            <p:cNvPr id="25" name="מלבן 24">
              <a:extLst>
                <a:ext uri="{FF2B5EF4-FFF2-40B4-BE49-F238E27FC236}">
                  <a16:creationId xmlns:a16="http://schemas.microsoft.com/office/drawing/2014/main" id="{06FF513C-6E84-2AA7-B2B4-207350687F3E}"/>
                </a:ext>
              </a:extLst>
            </p:cNvPr>
            <p:cNvSpPr/>
            <p:nvPr/>
          </p:nvSpPr>
          <p:spPr>
            <a:xfrm>
              <a:off x="-1" y="4953000"/>
              <a:ext cx="9144001" cy="190500"/>
            </a:xfrm>
            <a:prstGeom prst="rect">
              <a:avLst/>
            </a:prstGeom>
            <a:gradFill flip="none" rotWithShape="1">
              <a:gsLst>
                <a:gs pos="0">
                  <a:srgbClr val="D2CCC8"/>
                </a:gs>
                <a:gs pos="51000">
                  <a:srgbClr val="F6F0E8">
                    <a:shade val="67500"/>
                    <a:satMod val="115000"/>
                  </a:srgbClr>
                </a:gs>
                <a:gs pos="100000">
                  <a:srgbClr val="F6F0E8">
                    <a:shade val="100000"/>
                    <a:satMod val="115000"/>
                  </a:srgb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sp>
        <p:nvSpPr>
          <p:cNvPr id="2" name="Rectangle 5">
            <a:extLst>
              <a:ext uri="{FF2B5EF4-FFF2-40B4-BE49-F238E27FC236}">
                <a16:creationId xmlns:a16="http://schemas.microsoft.com/office/drawing/2014/main" id="{71EBE35E-C4AA-9BDE-8A6E-0066BF9174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3935" y="99715"/>
            <a:ext cx="65" cy="25776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9522" rIns="0" bIns="-952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he-IL" altLang="he-I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4" name="תמונה 13">
            <a:extLst>
              <a:ext uri="{FF2B5EF4-FFF2-40B4-BE49-F238E27FC236}">
                <a16:creationId xmlns:a16="http://schemas.microsoft.com/office/drawing/2014/main" id="{FA73C911-9F30-F8A4-F493-7B00A2266C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539" y="1233772"/>
            <a:ext cx="7292758" cy="3555044"/>
          </a:xfrm>
          <a:prstGeom prst="rect">
            <a:avLst/>
          </a:prstGeom>
        </p:spPr>
      </p:pic>
      <p:sp>
        <p:nvSpPr>
          <p:cNvPr id="19" name="Google Shape;68;p14">
            <a:extLst>
              <a:ext uri="{FF2B5EF4-FFF2-40B4-BE49-F238E27FC236}">
                <a16:creationId xmlns:a16="http://schemas.microsoft.com/office/drawing/2014/main" id="{49553E72-8F3E-289C-2B0D-06B613286ECF}"/>
              </a:ext>
            </a:extLst>
          </p:cNvPr>
          <p:cNvSpPr txBox="1">
            <a:spLocks/>
          </p:cNvSpPr>
          <p:nvPr/>
        </p:nvSpPr>
        <p:spPr>
          <a:xfrm>
            <a:off x="311700" y="133045"/>
            <a:ext cx="8520600" cy="831300"/>
          </a:xfrm>
          <a:prstGeom prst="rect">
            <a:avLst/>
          </a:prstGeom>
        </p:spPr>
        <p:txBody>
          <a:bodyPr spcFirstLastPara="1" vert="horz" wrap="square" lIns="91425" tIns="91425" rIns="91425" bIns="91425" rtlCol="1" anchor="b" anchorCtr="0">
            <a:normAutofit/>
          </a:bodyPr>
          <a:lstStyle>
            <a:lvl1pPr lvl="0" algn="r" defTabSz="685800" rtl="1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pPr algn="ctr" rtl="0"/>
            <a:r>
              <a:rPr lang="en-US"/>
              <a:t>Architecture</a:t>
            </a:r>
            <a:endParaRPr lang="en-US" dirty="0"/>
          </a:p>
        </p:txBody>
      </p:sp>
      <p:pic>
        <p:nvPicPr>
          <p:cNvPr id="6" name="תמונה 5">
            <a:extLst>
              <a:ext uri="{FF2B5EF4-FFF2-40B4-BE49-F238E27FC236}">
                <a16:creationId xmlns:a16="http://schemas.microsoft.com/office/drawing/2014/main" id="{7C5B4483-99A7-A236-10B2-D54A3B4147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185" y="1277327"/>
            <a:ext cx="8209466" cy="3467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039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CBEFBA6-1CB3-4354-3196-4C485D082E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3935" y="99715"/>
            <a:ext cx="65" cy="25776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9522" rIns="0" bIns="-952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he-IL" altLang="he-I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26" name="קבוצה 25">
            <a:extLst>
              <a:ext uri="{FF2B5EF4-FFF2-40B4-BE49-F238E27FC236}">
                <a16:creationId xmlns:a16="http://schemas.microsoft.com/office/drawing/2014/main" id="{B45872F6-71C8-89DD-0CF7-B2B9E4CF3364}"/>
              </a:ext>
            </a:extLst>
          </p:cNvPr>
          <p:cNvGrpSpPr/>
          <p:nvPr/>
        </p:nvGrpSpPr>
        <p:grpSpPr>
          <a:xfrm>
            <a:off x="-1" y="-1"/>
            <a:ext cx="9643551" cy="5143501"/>
            <a:chOff x="-1" y="-1"/>
            <a:chExt cx="9643551" cy="5143501"/>
          </a:xfrm>
        </p:grpSpPr>
        <p:grpSp>
          <p:nvGrpSpPr>
            <p:cNvPr id="24" name="קבוצה 23">
              <a:extLst>
                <a:ext uri="{FF2B5EF4-FFF2-40B4-BE49-F238E27FC236}">
                  <a16:creationId xmlns:a16="http://schemas.microsoft.com/office/drawing/2014/main" id="{A8B2142B-013E-9FE4-774E-B07A5DE9B673}"/>
                </a:ext>
              </a:extLst>
            </p:cNvPr>
            <p:cNvGrpSpPr/>
            <p:nvPr/>
          </p:nvGrpSpPr>
          <p:grpSpPr>
            <a:xfrm>
              <a:off x="-1" y="-1"/>
              <a:ext cx="9643551" cy="1866086"/>
              <a:chOff x="-1" y="-1"/>
              <a:chExt cx="9643551" cy="1866086"/>
            </a:xfrm>
          </p:grpSpPr>
          <p:sp>
            <p:nvSpPr>
              <p:cNvPr id="23" name="משולש שווה-שוקיים 22">
                <a:extLst>
                  <a:ext uri="{FF2B5EF4-FFF2-40B4-BE49-F238E27FC236}">
                    <a16:creationId xmlns:a16="http://schemas.microsoft.com/office/drawing/2014/main" id="{232B2A9D-A927-832A-2B60-D357B3FC7E26}"/>
                  </a:ext>
                </a:extLst>
              </p:cNvPr>
              <p:cNvSpPr/>
              <p:nvPr/>
            </p:nvSpPr>
            <p:spPr>
              <a:xfrm>
                <a:off x="2" y="0"/>
                <a:ext cx="753531" cy="702733"/>
              </a:xfrm>
              <a:prstGeom prst="triangle">
                <a:avLst>
                  <a:gd name="adj" fmla="val 0"/>
                </a:avLst>
              </a:prstGeom>
              <a:solidFill>
                <a:srgbClr val="CCA677">
                  <a:alpha val="1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27" name="משולש שווה-שוקיים 26">
                <a:extLst>
                  <a:ext uri="{FF2B5EF4-FFF2-40B4-BE49-F238E27FC236}">
                    <a16:creationId xmlns:a16="http://schemas.microsoft.com/office/drawing/2014/main" id="{7D7FE2F1-889D-3A17-896D-F3CFB11A87CD}"/>
                  </a:ext>
                </a:extLst>
              </p:cNvPr>
              <p:cNvSpPr/>
              <p:nvPr/>
            </p:nvSpPr>
            <p:spPr>
              <a:xfrm rot="10800000">
                <a:off x="-1" y="-1"/>
                <a:ext cx="1744134" cy="948268"/>
              </a:xfrm>
              <a:prstGeom prst="triangle">
                <a:avLst>
                  <a:gd name="adj" fmla="val 44104"/>
                </a:avLst>
              </a:prstGeom>
              <a:solidFill>
                <a:srgbClr val="D2CCC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28" name="משולש שווה-שוקיים 27">
                <a:extLst>
                  <a:ext uri="{FF2B5EF4-FFF2-40B4-BE49-F238E27FC236}">
                    <a16:creationId xmlns:a16="http://schemas.microsoft.com/office/drawing/2014/main" id="{43E5D326-A2E8-83E0-8688-8071624EC578}"/>
                  </a:ext>
                </a:extLst>
              </p:cNvPr>
              <p:cNvSpPr/>
              <p:nvPr/>
            </p:nvSpPr>
            <p:spPr>
              <a:xfrm>
                <a:off x="967417" y="0"/>
                <a:ext cx="1211198" cy="948268"/>
              </a:xfrm>
              <a:prstGeom prst="triangle">
                <a:avLst>
                  <a:gd name="adj" fmla="val 0"/>
                </a:avLst>
              </a:prstGeom>
              <a:solidFill>
                <a:srgbClr val="CCA677">
                  <a:alpha val="17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29" name="משולש שווה-שוקיים 28">
                <a:extLst>
                  <a:ext uri="{FF2B5EF4-FFF2-40B4-BE49-F238E27FC236}">
                    <a16:creationId xmlns:a16="http://schemas.microsoft.com/office/drawing/2014/main" id="{B5E9EBBB-038A-AC64-2A23-71498CC4D5A9}"/>
                  </a:ext>
                </a:extLst>
              </p:cNvPr>
              <p:cNvSpPr/>
              <p:nvPr/>
            </p:nvSpPr>
            <p:spPr>
              <a:xfrm rot="18871903">
                <a:off x="8350206" y="572741"/>
                <a:ext cx="1439467" cy="1147221"/>
              </a:xfrm>
              <a:prstGeom prst="triangle">
                <a:avLst>
                  <a:gd name="adj" fmla="val 0"/>
                </a:avLst>
              </a:prstGeom>
              <a:solidFill>
                <a:srgbClr val="CCA677">
                  <a:alpha val="17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30" name="משולש שווה-שוקיים 29">
                <a:extLst>
                  <a:ext uri="{FF2B5EF4-FFF2-40B4-BE49-F238E27FC236}">
                    <a16:creationId xmlns:a16="http://schemas.microsoft.com/office/drawing/2014/main" id="{02130F39-71A8-9B63-7472-3D034F863266}"/>
                  </a:ext>
                </a:extLst>
              </p:cNvPr>
              <p:cNvSpPr/>
              <p:nvPr/>
            </p:nvSpPr>
            <p:spPr>
              <a:xfrm rot="11848929">
                <a:off x="8371354" y="770575"/>
                <a:ext cx="1233532" cy="831301"/>
              </a:xfrm>
              <a:prstGeom prst="triangle">
                <a:avLst>
                  <a:gd name="adj" fmla="val 44104"/>
                </a:avLst>
              </a:prstGeom>
              <a:solidFill>
                <a:srgbClr val="D2CCC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</p:grpSp>
        <p:sp>
          <p:nvSpPr>
            <p:cNvPr id="25" name="מלבן 24">
              <a:extLst>
                <a:ext uri="{FF2B5EF4-FFF2-40B4-BE49-F238E27FC236}">
                  <a16:creationId xmlns:a16="http://schemas.microsoft.com/office/drawing/2014/main" id="{06FF513C-6E84-2AA7-B2B4-207350687F3E}"/>
                </a:ext>
              </a:extLst>
            </p:cNvPr>
            <p:cNvSpPr/>
            <p:nvPr/>
          </p:nvSpPr>
          <p:spPr>
            <a:xfrm>
              <a:off x="-1" y="4953000"/>
              <a:ext cx="9144001" cy="190500"/>
            </a:xfrm>
            <a:prstGeom prst="rect">
              <a:avLst/>
            </a:prstGeom>
            <a:gradFill flip="none" rotWithShape="1">
              <a:gsLst>
                <a:gs pos="0">
                  <a:srgbClr val="D2CCC8"/>
                </a:gs>
                <a:gs pos="51000">
                  <a:srgbClr val="F6F0E8">
                    <a:shade val="67500"/>
                    <a:satMod val="115000"/>
                  </a:srgbClr>
                </a:gs>
                <a:gs pos="100000">
                  <a:srgbClr val="F6F0E8">
                    <a:shade val="100000"/>
                    <a:satMod val="115000"/>
                  </a:srgb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sp>
        <p:nvSpPr>
          <p:cNvPr id="2" name="Rectangle 5">
            <a:extLst>
              <a:ext uri="{FF2B5EF4-FFF2-40B4-BE49-F238E27FC236}">
                <a16:creationId xmlns:a16="http://schemas.microsoft.com/office/drawing/2014/main" id="{71EBE35E-C4AA-9BDE-8A6E-0066BF9174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3935" y="99715"/>
            <a:ext cx="65" cy="25776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9522" rIns="0" bIns="-952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he-IL" altLang="he-I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8" name="Google Shape;68;p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How the model uses the visual?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253C62B8-CD49-9628-6F7B-B981C0130F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3935" y="99715"/>
            <a:ext cx="65" cy="25776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9522" rIns="0" bIns="-952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he-IL" altLang="he-I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A535AAD3-C794-4087-33C2-56C844B650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3935" y="99715"/>
            <a:ext cx="65" cy="25776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9522" rIns="0" bIns="-952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he-IL" altLang="he-I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תמונה 6">
            <a:extLst>
              <a:ext uri="{FF2B5EF4-FFF2-40B4-BE49-F238E27FC236}">
                <a16:creationId xmlns:a16="http://schemas.microsoft.com/office/drawing/2014/main" id="{8E64DF5D-843D-E2DD-DE10-FFB6490BCF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8917" y="2204950"/>
            <a:ext cx="1207030" cy="1213035"/>
          </a:xfrm>
          <a:prstGeom prst="rect">
            <a:avLst/>
          </a:prstGeom>
        </p:spPr>
      </p:pic>
      <p:sp>
        <p:nvSpPr>
          <p:cNvPr id="8" name="חץ: ימינה 7">
            <a:extLst>
              <a:ext uri="{FF2B5EF4-FFF2-40B4-BE49-F238E27FC236}">
                <a16:creationId xmlns:a16="http://schemas.microsoft.com/office/drawing/2014/main" id="{453F8542-3178-C919-56D9-39949C099CF5}"/>
              </a:ext>
            </a:extLst>
          </p:cNvPr>
          <p:cNvSpPr/>
          <p:nvPr/>
        </p:nvSpPr>
        <p:spPr>
          <a:xfrm>
            <a:off x="2160882" y="2682240"/>
            <a:ext cx="617539" cy="29253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22" name="תמונה 21">
            <a:extLst>
              <a:ext uri="{FF2B5EF4-FFF2-40B4-BE49-F238E27FC236}">
                <a16:creationId xmlns:a16="http://schemas.microsoft.com/office/drawing/2014/main" id="{3B458F7D-FB4C-9753-3355-736A28E7CA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20188" y="1667406"/>
            <a:ext cx="3256000" cy="2554019"/>
          </a:xfrm>
          <a:prstGeom prst="rect">
            <a:avLst/>
          </a:prstGeom>
        </p:spPr>
      </p:pic>
      <p:pic>
        <p:nvPicPr>
          <p:cNvPr id="14" name="WhatsApp Video 2022-05-19 at 19.25.44">
            <a:hlinkClick r:id="" action="ppaction://media"/>
            <a:extLst>
              <a:ext uri="{FF2B5EF4-FFF2-40B4-BE49-F238E27FC236}">
                <a16:creationId xmlns:a16="http://schemas.microsoft.com/office/drawing/2014/main" id="{CE6782E1-F772-92CF-B6B7-44AA203423BB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80" end="2528"/>
                </p14:media>
              </p:ext>
            </p:extLst>
          </p:nvPr>
        </p:nvPicPr>
        <p:blipFill rotWithShape="1">
          <a:blip r:embed="rId8">
            <a:lum bright="20000" contrast="58000"/>
          </a:blip>
          <a:srcRect l="28332" t="17970" r="64274" b="65929"/>
          <a:stretch/>
        </p:blipFill>
        <p:spPr>
          <a:xfrm>
            <a:off x="2862460" y="2127037"/>
            <a:ext cx="1345474" cy="1318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171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72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CBEFBA6-1CB3-4354-3196-4C485D082E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3935" y="99715"/>
            <a:ext cx="65" cy="25776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9522" rIns="0" bIns="-952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he-IL" altLang="he-I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26" name="קבוצה 25">
            <a:extLst>
              <a:ext uri="{FF2B5EF4-FFF2-40B4-BE49-F238E27FC236}">
                <a16:creationId xmlns:a16="http://schemas.microsoft.com/office/drawing/2014/main" id="{B45872F6-71C8-89DD-0CF7-B2B9E4CF3364}"/>
              </a:ext>
            </a:extLst>
          </p:cNvPr>
          <p:cNvGrpSpPr/>
          <p:nvPr/>
        </p:nvGrpSpPr>
        <p:grpSpPr>
          <a:xfrm>
            <a:off x="-1" y="-1"/>
            <a:ext cx="9643551" cy="5143501"/>
            <a:chOff x="-1" y="-1"/>
            <a:chExt cx="9643551" cy="5143501"/>
          </a:xfrm>
        </p:grpSpPr>
        <p:grpSp>
          <p:nvGrpSpPr>
            <p:cNvPr id="24" name="קבוצה 23">
              <a:extLst>
                <a:ext uri="{FF2B5EF4-FFF2-40B4-BE49-F238E27FC236}">
                  <a16:creationId xmlns:a16="http://schemas.microsoft.com/office/drawing/2014/main" id="{A8B2142B-013E-9FE4-774E-B07A5DE9B673}"/>
                </a:ext>
              </a:extLst>
            </p:cNvPr>
            <p:cNvGrpSpPr/>
            <p:nvPr/>
          </p:nvGrpSpPr>
          <p:grpSpPr>
            <a:xfrm>
              <a:off x="-1" y="-1"/>
              <a:ext cx="9643551" cy="1866086"/>
              <a:chOff x="-1" y="-1"/>
              <a:chExt cx="9643551" cy="1866086"/>
            </a:xfrm>
          </p:grpSpPr>
          <p:sp>
            <p:nvSpPr>
              <p:cNvPr id="23" name="משולש שווה-שוקיים 22">
                <a:extLst>
                  <a:ext uri="{FF2B5EF4-FFF2-40B4-BE49-F238E27FC236}">
                    <a16:creationId xmlns:a16="http://schemas.microsoft.com/office/drawing/2014/main" id="{232B2A9D-A927-832A-2B60-D357B3FC7E26}"/>
                  </a:ext>
                </a:extLst>
              </p:cNvPr>
              <p:cNvSpPr/>
              <p:nvPr/>
            </p:nvSpPr>
            <p:spPr>
              <a:xfrm>
                <a:off x="2" y="0"/>
                <a:ext cx="753531" cy="702733"/>
              </a:xfrm>
              <a:prstGeom prst="triangle">
                <a:avLst>
                  <a:gd name="adj" fmla="val 0"/>
                </a:avLst>
              </a:prstGeom>
              <a:solidFill>
                <a:srgbClr val="CCA677">
                  <a:alpha val="1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27" name="משולש שווה-שוקיים 26">
                <a:extLst>
                  <a:ext uri="{FF2B5EF4-FFF2-40B4-BE49-F238E27FC236}">
                    <a16:creationId xmlns:a16="http://schemas.microsoft.com/office/drawing/2014/main" id="{7D7FE2F1-889D-3A17-896D-F3CFB11A87CD}"/>
                  </a:ext>
                </a:extLst>
              </p:cNvPr>
              <p:cNvSpPr/>
              <p:nvPr/>
            </p:nvSpPr>
            <p:spPr>
              <a:xfrm rot="10800000">
                <a:off x="-1" y="-1"/>
                <a:ext cx="1744134" cy="948268"/>
              </a:xfrm>
              <a:prstGeom prst="triangle">
                <a:avLst>
                  <a:gd name="adj" fmla="val 44104"/>
                </a:avLst>
              </a:prstGeom>
              <a:solidFill>
                <a:srgbClr val="D2CCC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28" name="משולש שווה-שוקיים 27">
                <a:extLst>
                  <a:ext uri="{FF2B5EF4-FFF2-40B4-BE49-F238E27FC236}">
                    <a16:creationId xmlns:a16="http://schemas.microsoft.com/office/drawing/2014/main" id="{43E5D326-A2E8-83E0-8688-8071624EC578}"/>
                  </a:ext>
                </a:extLst>
              </p:cNvPr>
              <p:cNvSpPr/>
              <p:nvPr/>
            </p:nvSpPr>
            <p:spPr>
              <a:xfrm>
                <a:off x="967417" y="0"/>
                <a:ext cx="1211198" cy="948268"/>
              </a:xfrm>
              <a:prstGeom prst="triangle">
                <a:avLst>
                  <a:gd name="adj" fmla="val 0"/>
                </a:avLst>
              </a:prstGeom>
              <a:solidFill>
                <a:srgbClr val="CCA677">
                  <a:alpha val="17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29" name="משולש שווה-שוקיים 28">
                <a:extLst>
                  <a:ext uri="{FF2B5EF4-FFF2-40B4-BE49-F238E27FC236}">
                    <a16:creationId xmlns:a16="http://schemas.microsoft.com/office/drawing/2014/main" id="{B5E9EBBB-038A-AC64-2A23-71498CC4D5A9}"/>
                  </a:ext>
                </a:extLst>
              </p:cNvPr>
              <p:cNvSpPr/>
              <p:nvPr/>
            </p:nvSpPr>
            <p:spPr>
              <a:xfrm rot="18871903">
                <a:off x="8350206" y="572741"/>
                <a:ext cx="1439467" cy="1147221"/>
              </a:xfrm>
              <a:prstGeom prst="triangle">
                <a:avLst>
                  <a:gd name="adj" fmla="val 0"/>
                </a:avLst>
              </a:prstGeom>
              <a:solidFill>
                <a:srgbClr val="CCA677">
                  <a:alpha val="17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30" name="משולש שווה-שוקיים 29">
                <a:extLst>
                  <a:ext uri="{FF2B5EF4-FFF2-40B4-BE49-F238E27FC236}">
                    <a16:creationId xmlns:a16="http://schemas.microsoft.com/office/drawing/2014/main" id="{02130F39-71A8-9B63-7472-3D034F863266}"/>
                  </a:ext>
                </a:extLst>
              </p:cNvPr>
              <p:cNvSpPr/>
              <p:nvPr/>
            </p:nvSpPr>
            <p:spPr>
              <a:xfrm rot="11848929">
                <a:off x="8371354" y="770575"/>
                <a:ext cx="1233532" cy="831301"/>
              </a:xfrm>
              <a:prstGeom prst="triangle">
                <a:avLst>
                  <a:gd name="adj" fmla="val 44104"/>
                </a:avLst>
              </a:prstGeom>
              <a:solidFill>
                <a:srgbClr val="D2CCC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</p:grpSp>
        <p:sp>
          <p:nvSpPr>
            <p:cNvPr id="25" name="מלבן 24">
              <a:extLst>
                <a:ext uri="{FF2B5EF4-FFF2-40B4-BE49-F238E27FC236}">
                  <a16:creationId xmlns:a16="http://schemas.microsoft.com/office/drawing/2014/main" id="{06FF513C-6E84-2AA7-B2B4-207350687F3E}"/>
                </a:ext>
              </a:extLst>
            </p:cNvPr>
            <p:cNvSpPr/>
            <p:nvPr/>
          </p:nvSpPr>
          <p:spPr>
            <a:xfrm>
              <a:off x="-1" y="4953000"/>
              <a:ext cx="9144001" cy="190500"/>
            </a:xfrm>
            <a:prstGeom prst="rect">
              <a:avLst/>
            </a:prstGeom>
            <a:gradFill flip="none" rotWithShape="1">
              <a:gsLst>
                <a:gs pos="0">
                  <a:srgbClr val="D2CCC8"/>
                </a:gs>
                <a:gs pos="51000">
                  <a:srgbClr val="F6F0E8">
                    <a:shade val="67500"/>
                    <a:satMod val="115000"/>
                  </a:srgbClr>
                </a:gs>
                <a:gs pos="100000">
                  <a:srgbClr val="F6F0E8">
                    <a:shade val="100000"/>
                    <a:satMod val="115000"/>
                  </a:srgb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sp>
        <p:nvSpPr>
          <p:cNvPr id="2" name="Rectangle 5">
            <a:extLst>
              <a:ext uri="{FF2B5EF4-FFF2-40B4-BE49-F238E27FC236}">
                <a16:creationId xmlns:a16="http://schemas.microsoft.com/office/drawing/2014/main" id="{71EBE35E-C4AA-9BDE-8A6E-0066BF9174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3935" y="99715"/>
            <a:ext cx="65" cy="25776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9522" rIns="0" bIns="-952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he-IL" altLang="he-I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8" name="Google Shape;68;p14"/>
          <p:cNvSpPr txBox="1">
            <a:spLocks noGrp="1"/>
          </p:cNvSpPr>
          <p:nvPr>
            <p:ph type="title"/>
          </p:nvPr>
        </p:nvSpPr>
        <p:spPr>
          <a:xfrm>
            <a:off x="311700" y="315924"/>
            <a:ext cx="8520600" cy="187706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 rtl="0">
              <a:lnSpc>
                <a:spcPct val="150000"/>
              </a:lnSpc>
            </a:pPr>
            <a:r>
              <a:rPr lang="en-US" sz="3600" b="1" dirty="0"/>
              <a:t>Joint Embedding of Shapes and Images via CNN Image Purification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253C62B8-CD49-9628-6F7B-B981C0130F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3935" y="99715"/>
            <a:ext cx="65" cy="25776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9522" rIns="0" bIns="-952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he-IL" altLang="he-I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A535AAD3-C794-4087-33C2-56C844B650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3935" y="99715"/>
            <a:ext cx="65" cy="25776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9522" rIns="0" bIns="-952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he-IL" altLang="he-I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תמונה 5"/>
          <p:cNvPicPr>
            <a:picLocks noChangeAspect="1"/>
          </p:cNvPicPr>
          <p:nvPr/>
        </p:nvPicPr>
        <p:blipFill rotWithShape="1">
          <a:blip r:embed="rId3"/>
          <a:srcRect l="1356" t="6186" r="1468"/>
          <a:stretch/>
        </p:blipFill>
        <p:spPr>
          <a:xfrm>
            <a:off x="1017372" y="2277906"/>
            <a:ext cx="7109254" cy="2402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1114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תמונה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1708" y="1217838"/>
            <a:ext cx="5700584" cy="3611229"/>
          </a:xfrm>
          <a:prstGeom prst="rect">
            <a:avLst/>
          </a:prstGeom>
        </p:spPr>
      </p:pic>
      <p:sp>
        <p:nvSpPr>
          <p:cNvPr id="68" name="Google Shape;68;p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lvl="0" algn="ctr" rtl="0"/>
            <a:r>
              <a:rPr lang="en-US" dirty="0"/>
              <a:t>Find the most similar pair of chairs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CBEFBA6-1CB3-4354-3196-4C485D082E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3935" y="99715"/>
            <a:ext cx="65" cy="25776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9522" rIns="0" bIns="-952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he-IL" altLang="he-I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26" name="קבוצה 25">
            <a:extLst>
              <a:ext uri="{FF2B5EF4-FFF2-40B4-BE49-F238E27FC236}">
                <a16:creationId xmlns:a16="http://schemas.microsoft.com/office/drawing/2014/main" id="{B45872F6-71C8-89DD-0CF7-B2B9E4CF3364}"/>
              </a:ext>
            </a:extLst>
          </p:cNvPr>
          <p:cNvGrpSpPr/>
          <p:nvPr/>
        </p:nvGrpSpPr>
        <p:grpSpPr>
          <a:xfrm>
            <a:off x="-1" y="-1"/>
            <a:ext cx="9643551" cy="5143501"/>
            <a:chOff x="-1" y="-1"/>
            <a:chExt cx="9643551" cy="5143501"/>
          </a:xfrm>
        </p:grpSpPr>
        <p:grpSp>
          <p:nvGrpSpPr>
            <p:cNvPr id="24" name="קבוצה 23">
              <a:extLst>
                <a:ext uri="{FF2B5EF4-FFF2-40B4-BE49-F238E27FC236}">
                  <a16:creationId xmlns:a16="http://schemas.microsoft.com/office/drawing/2014/main" id="{A8B2142B-013E-9FE4-774E-B07A5DE9B673}"/>
                </a:ext>
              </a:extLst>
            </p:cNvPr>
            <p:cNvGrpSpPr/>
            <p:nvPr/>
          </p:nvGrpSpPr>
          <p:grpSpPr>
            <a:xfrm>
              <a:off x="-1" y="-1"/>
              <a:ext cx="9643551" cy="1866086"/>
              <a:chOff x="-1" y="-1"/>
              <a:chExt cx="9643551" cy="1866086"/>
            </a:xfrm>
          </p:grpSpPr>
          <p:sp>
            <p:nvSpPr>
              <p:cNvPr id="23" name="משולש שווה-שוקיים 22">
                <a:extLst>
                  <a:ext uri="{FF2B5EF4-FFF2-40B4-BE49-F238E27FC236}">
                    <a16:creationId xmlns:a16="http://schemas.microsoft.com/office/drawing/2014/main" id="{232B2A9D-A927-832A-2B60-D357B3FC7E26}"/>
                  </a:ext>
                </a:extLst>
              </p:cNvPr>
              <p:cNvSpPr/>
              <p:nvPr/>
            </p:nvSpPr>
            <p:spPr>
              <a:xfrm>
                <a:off x="2" y="0"/>
                <a:ext cx="753531" cy="702733"/>
              </a:xfrm>
              <a:prstGeom prst="triangle">
                <a:avLst>
                  <a:gd name="adj" fmla="val 0"/>
                </a:avLst>
              </a:prstGeom>
              <a:solidFill>
                <a:srgbClr val="CCA677">
                  <a:alpha val="1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27" name="משולש שווה-שוקיים 26">
                <a:extLst>
                  <a:ext uri="{FF2B5EF4-FFF2-40B4-BE49-F238E27FC236}">
                    <a16:creationId xmlns:a16="http://schemas.microsoft.com/office/drawing/2014/main" id="{7D7FE2F1-889D-3A17-896D-F3CFB11A87CD}"/>
                  </a:ext>
                </a:extLst>
              </p:cNvPr>
              <p:cNvSpPr/>
              <p:nvPr/>
            </p:nvSpPr>
            <p:spPr>
              <a:xfrm rot="10800000">
                <a:off x="-1" y="-1"/>
                <a:ext cx="1744134" cy="948268"/>
              </a:xfrm>
              <a:prstGeom prst="triangle">
                <a:avLst>
                  <a:gd name="adj" fmla="val 44104"/>
                </a:avLst>
              </a:prstGeom>
              <a:solidFill>
                <a:srgbClr val="D2CCC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28" name="משולש שווה-שוקיים 27">
                <a:extLst>
                  <a:ext uri="{FF2B5EF4-FFF2-40B4-BE49-F238E27FC236}">
                    <a16:creationId xmlns:a16="http://schemas.microsoft.com/office/drawing/2014/main" id="{43E5D326-A2E8-83E0-8688-8071624EC578}"/>
                  </a:ext>
                </a:extLst>
              </p:cNvPr>
              <p:cNvSpPr/>
              <p:nvPr/>
            </p:nvSpPr>
            <p:spPr>
              <a:xfrm>
                <a:off x="967417" y="0"/>
                <a:ext cx="1211198" cy="948268"/>
              </a:xfrm>
              <a:prstGeom prst="triangle">
                <a:avLst>
                  <a:gd name="adj" fmla="val 0"/>
                </a:avLst>
              </a:prstGeom>
              <a:solidFill>
                <a:srgbClr val="CCA677">
                  <a:alpha val="17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29" name="משולש שווה-שוקיים 28">
                <a:extLst>
                  <a:ext uri="{FF2B5EF4-FFF2-40B4-BE49-F238E27FC236}">
                    <a16:creationId xmlns:a16="http://schemas.microsoft.com/office/drawing/2014/main" id="{B5E9EBBB-038A-AC64-2A23-71498CC4D5A9}"/>
                  </a:ext>
                </a:extLst>
              </p:cNvPr>
              <p:cNvSpPr/>
              <p:nvPr/>
            </p:nvSpPr>
            <p:spPr>
              <a:xfrm rot="18871903">
                <a:off x="8350206" y="572741"/>
                <a:ext cx="1439467" cy="1147221"/>
              </a:xfrm>
              <a:prstGeom prst="triangle">
                <a:avLst>
                  <a:gd name="adj" fmla="val 0"/>
                </a:avLst>
              </a:prstGeom>
              <a:solidFill>
                <a:srgbClr val="CCA677">
                  <a:alpha val="17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30" name="משולש שווה-שוקיים 29">
                <a:extLst>
                  <a:ext uri="{FF2B5EF4-FFF2-40B4-BE49-F238E27FC236}">
                    <a16:creationId xmlns:a16="http://schemas.microsoft.com/office/drawing/2014/main" id="{02130F39-71A8-9B63-7472-3D034F863266}"/>
                  </a:ext>
                </a:extLst>
              </p:cNvPr>
              <p:cNvSpPr/>
              <p:nvPr/>
            </p:nvSpPr>
            <p:spPr>
              <a:xfrm rot="11848929">
                <a:off x="8371354" y="770575"/>
                <a:ext cx="1233532" cy="831301"/>
              </a:xfrm>
              <a:prstGeom prst="triangle">
                <a:avLst>
                  <a:gd name="adj" fmla="val 44104"/>
                </a:avLst>
              </a:prstGeom>
              <a:solidFill>
                <a:srgbClr val="D2CCC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</p:grpSp>
        <p:sp>
          <p:nvSpPr>
            <p:cNvPr id="25" name="מלבן 24">
              <a:extLst>
                <a:ext uri="{FF2B5EF4-FFF2-40B4-BE49-F238E27FC236}">
                  <a16:creationId xmlns:a16="http://schemas.microsoft.com/office/drawing/2014/main" id="{06FF513C-6E84-2AA7-B2B4-207350687F3E}"/>
                </a:ext>
              </a:extLst>
            </p:cNvPr>
            <p:cNvSpPr/>
            <p:nvPr/>
          </p:nvSpPr>
          <p:spPr>
            <a:xfrm>
              <a:off x="-1" y="4953000"/>
              <a:ext cx="9144001" cy="190500"/>
            </a:xfrm>
            <a:prstGeom prst="rect">
              <a:avLst/>
            </a:prstGeom>
            <a:gradFill flip="none" rotWithShape="1">
              <a:gsLst>
                <a:gs pos="0">
                  <a:srgbClr val="D2CCC8"/>
                </a:gs>
                <a:gs pos="51000">
                  <a:srgbClr val="F6F0E8">
                    <a:shade val="67500"/>
                    <a:satMod val="115000"/>
                  </a:srgbClr>
                </a:gs>
                <a:gs pos="100000">
                  <a:srgbClr val="F6F0E8">
                    <a:shade val="100000"/>
                    <a:satMod val="115000"/>
                  </a:srgb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sp>
        <p:nvSpPr>
          <p:cNvPr id="2" name="Rectangle 5">
            <a:extLst>
              <a:ext uri="{FF2B5EF4-FFF2-40B4-BE49-F238E27FC236}">
                <a16:creationId xmlns:a16="http://schemas.microsoft.com/office/drawing/2014/main" id="{71EBE35E-C4AA-9BDE-8A6E-0066BF9174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3935" y="99715"/>
            <a:ext cx="65" cy="25776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9522" rIns="0" bIns="-952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he-IL" altLang="he-I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5A96BE76-EC89-E172-B63C-A97B61A00A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48399"/>
            <a:ext cx="65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he-IL" altLang="he-IL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kumimoji="0" lang="he-IL" altLang="he-I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22691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>
            <a:spLocks noGrp="1"/>
          </p:cNvSpPr>
          <p:nvPr>
            <p:ph type="title"/>
          </p:nvPr>
        </p:nvSpPr>
        <p:spPr>
          <a:xfrm>
            <a:off x="311699" y="1083529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Embedding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CBEFBA6-1CB3-4354-3196-4C485D082E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3935" y="99715"/>
            <a:ext cx="65" cy="25776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9522" rIns="0" bIns="-952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he-IL" altLang="he-I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26" name="קבוצה 25">
            <a:extLst>
              <a:ext uri="{FF2B5EF4-FFF2-40B4-BE49-F238E27FC236}">
                <a16:creationId xmlns:a16="http://schemas.microsoft.com/office/drawing/2014/main" id="{B45872F6-71C8-89DD-0CF7-B2B9E4CF3364}"/>
              </a:ext>
            </a:extLst>
          </p:cNvPr>
          <p:cNvGrpSpPr/>
          <p:nvPr/>
        </p:nvGrpSpPr>
        <p:grpSpPr>
          <a:xfrm>
            <a:off x="-1" y="-1"/>
            <a:ext cx="9643551" cy="5143501"/>
            <a:chOff x="-1" y="-1"/>
            <a:chExt cx="9643551" cy="5143501"/>
          </a:xfrm>
        </p:grpSpPr>
        <p:grpSp>
          <p:nvGrpSpPr>
            <p:cNvPr id="24" name="קבוצה 23">
              <a:extLst>
                <a:ext uri="{FF2B5EF4-FFF2-40B4-BE49-F238E27FC236}">
                  <a16:creationId xmlns:a16="http://schemas.microsoft.com/office/drawing/2014/main" id="{A8B2142B-013E-9FE4-774E-B07A5DE9B673}"/>
                </a:ext>
              </a:extLst>
            </p:cNvPr>
            <p:cNvGrpSpPr/>
            <p:nvPr/>
          </p:nvGrpSpPr>
          <p:grpSpPr>
            <a:xfrm>
              <a:off x="-1" y="-1"/>
              <a:ext cx="9643551" cy="1866086"/>
              <a:chOff x="-1" y="-1"/>
              <a:chExt cx="9643551" cy="1866086"/>
            </a:xfrm>
          </p:grpSpPr>
          <p:sp>
            <p:nvSpPr>
              <p:cNvPr id="23" name="משולש שווה-שוקיים 22">
                <a:extLst>
                  <a:ext uri="{FF2B5EF4-FFF2-40B4-BE49-F238E27FC236}">
                    <a16:creationId xmlns:a16="http://schemas.microsoft.com/office/drawing/2014/main" id="{232B2A9D-A927-832A-2B60-D357B3FC7E26}"/>
                  </a:ext>
                </a:extLst>
              </p:cNvPr>
              <p:cNvSpPr/>
              <p:nvPr/>
            </p:nvSpPr>
            <p:spPr>
              <a:xfrm>
                <a:off x="2" y="0"/>
                <a:ext cx="753531" cy="702733"/>
              </a:xfrm>
              <a:prstGeom prst="triangle">
                <a:avLst>
                  <a:gd name="adj" fmla="val 0"/>
                </a:avLst>
              </a:prstGeom>
              <a:solidFill>
                <a:srgbClr val="CCA677">
                  <a:alpha val="1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27" name="משולש שווה-שוקיים 26">
                <a:extLst>
                  <a:ext uri="{FF2B5EF4-FFF2-40B4-BE49-F238E27FC236}">
                    <a16:creationId xmlns:a16="http://schemas.microsoft.com/office/drawing/2014/main" id="{7D7FE2F1-889D-3A17-896D-F3CFB11A87CD}"/>
                  </a:ext>
                </a:extLst>
              </p:cNvPr>
              <p:cNvSpPr/>
              <p:nvPr/>
            </p:nvSpPr>
            <p:spPr>
              <a:xfrm rot="10800000">
                <a:off x="-1" y="-1"/>
                <a:ext cx="1744134" cy="948268"/>
              </a:xfrm>
              <a:prstGeom prst="triangle">
                <a:avLst>
                  <a:gd name="adj" fmla="val 44104"/>
                </a:avLst>
              </a:prstGeom>
              <a:solidFill>
                <a:srgbClr val="D2CCC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28" name="משולש שווה-שוקיים 27">
                <a:extLst>
                  <a:ext uri="{FF2B5EF4-FFF2-40B4-BE49-F238E27FC236}">
                    <a16:creationId xmlns:a16="http://schemas.microsoft.com/office/drawing/2014/main" id="{43E5D326-A2E8-83E0-8688-8071624EC578}"/>
                  </a:ext>
                </a:extLst>
              </p:cNvPr>
              <p:cNvSpPr/>
              <p:nvPr/>
            </p:nvSpPr>
            <p:spPr>
              <a:xfrm>
                <a:off x="967417" y="0"/>
                <a:ext cx="1211198" cy="948268"/>
              </a:xfrm>
              <a:prstGeom prst="triangle">
                <a:avLst>
                  <a:gd name="adj" fmla="val 0"/>
                </a:avLst>
              </a:prstGeom>
              <a:solidFill>
                <a:srgbClr val="CCA677">
                  <a:alpha val="17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29" name="משולש שווה-שוקיים 28">
                <a:extLst>
                  <a:ext uri="{FF2B5EF4-FFF2-40B4-BE49-F238E27FC236}">
                    <a16:creationId xmlns:a16="http://schemas.microsoft.com/office/drawing/2014/main" id="{B5E9EBBB-038A-AC64-2A23-71498CC4D5A9}"/>
                  </a:ext>
                </a:extLst>
              </p:cNvPr>
              <p:cNvSpPr/>
              <p:nvPr/>
            </p:nvSpPr>
            <p:spPr>
              <a:xfrm rot="18871903">
                <a:off x="8350206" y="572741"/>
                <a:ext cx="1439467" cy="1147221"/>
              </a:xfrm>
              <a:prstGeom prst="triangle">
                <a:avLst>
                  <a:gd name="adj" fmla="val 0"/>
                </a:avLst>
              </a:prstGeom>
              <a:solidFill>
                <a:srgbClr val="CCA677">
                  <a:alpha val="17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30" name="משולש שווה-שוקיים 29">
                <a:extLst>
                  <a:ext uri="{FF2B5EF4-FFF2-40B4-BE49-F238E27FC236}">
                    <a16:creationId xmlns:a16="http://schemas.microsoft.com/office/drawing/2014/main" id="{02130F39-71A8-9B63-7472-3D034F863266}"/>
                  </a:ext>
                </a:extLst>
              </p:cNvPr>
              <p:cNvSpPr/>
              <p:nvPr/>
            </p:nvSpPr>
            <p:spPr>
              <a:xfrm rot="11848929">
                <a:off x="8371354" y="770575"/>
                <a:ext cx="1233532" cy="831301"/>
              </a:xfrm>
              <a:prstGeom prst="triangle">
                <a:avLst>
                  <a:gd name="adj" fmla="val 44104"/>
                </a:avLst>
              </a:prstGeom>
              <a:solidFill>
                <a:srgbClr val="D2CCC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</p:grpSp>
        <p:sp>
          <p:nvSpPr>
            <p:cNvPr id="25" name="מלבן 24">
              <a:extLst>
                <a:ext uri="{FF2B5EF4-FFF2-40B4-BE49-F238E27FC236}">
                  <a16:creationId xmlns:a16="http://schemas.microsoft.com/office/drawing/2014/main" id="{06FF513C-6E84-2AA7-B2B4-207350687F3E}"/>
                </a:ext>
              </a:extLst>
            </p:cNvPr>
            <p:cNvSpPr/>
            <p:nvPr/>
          </p:nvSpPr>
          <p:spPr>
            <a:xfrm>
              <a:off x="-1" y="4953000"/>
              <a:ext cx="9144001" cy="190500"/>
            </a:xfrm>
            <a:prstGeom prst="rect">
              <a:avLst/>
            </a:prstGeom>
            <a:gradFill flip="none" rotWithShape="1">
              <a:gsLst>
                <a:gs pos="0">
                  <a:srgbClr val="D2CCC8"/>
                </a:gs>
                <a:gs pos="51000">
                  <a:srgbClr val="F6F0E8">
                    <a:shade val="67500"/>
                    <a:satMod val="115000"/>
                  </a:srgbClr>
                </a:gs>
                <a:gs pos="100000">
                  <a:srgbClr val="F6F0E8">
                    <a:shade val="100000"/>
                    <a:satMod val="115000"/>
                  </a:srgb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sp>
        <p:nvSpPr>
          <p:cNvPr id="2" name="Rectangle 5">
            <a:extLst>
              <a:ext uri="{FF2B5EF4-FFF2-40B4-BE49-F238E27FC236}">
                <a16:creationId xmlns:a16="http://schemas.microsoft.com/office/drawing/2014/main" id="{71EBE35E-C4AA-9BDE-8A6E-0066BF9174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3935" y="99715"/>
            <a:ext cx="65" cy="25776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9522" rIns="0" bIns="-952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he-IL" altLang="he-I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5A96BE76-EC89-E172-B63C-A97B61A00A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48399"/>
            <a:ext cx="65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he-IL" altLang="he-IL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kumimoji="0" lang="he-IL" altLang="he-I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Google Shape;68;p14">
            <a:extLst>
              <a:ext uri="{FF2B5EF4-FFF2-40B4-BE49-F238E27FC236}">
                <a16:creationId xmlns:a16="http://schemas.microsoft.com/office/drawing/2014/main" id="{91567570-81A3-3245-886F-4871793D9EB1}"/>
              </a:ext>
            </a:extLst>
          </p:cNvPr>
          <p:cNvSpPr txBox="1">
            <a:spLocks/>
          </p:cNvSpPr>
          <p:nvPr/>
        </p:nvSpPr>
        <p:spPr>
          <a:xfrm>
            <a:off x="825777" y="2862344"/>
            <a:ext cx="2131054" cy="831300"/>
          </a:xfrm>
          <a:prstGeom prst="rect">
            <a:avLst/>
          </a:prstGeom>
        </p:spPr>
        <p:txBody>
          <a:bodyPr spcFirstLastPara="1" vert="horz" wrap="square" lIns="91425" tIns="91425" rIns="91425" bIns="91425" rtlCol="1" anchor="b" anchorCtr="0">
            <a:normAutofit lnSpcReduction="10000"/>
          </a:bodyPr>
          <a:lstStyle>
            <a:lvl1pPr lvl="0" algn="r" defTabSz="685800" rtl="1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pPr algn="ctr" rtl="0"/>
            <a:r>
              <a:rPr lang="en-US" sz="2400" dirty="0"/>
              <a:t>Word embedding</a:t>
            </a:r>
          </a:p>
        </p:txBody>
      </p:sp>
      <p:sp>
        <p:nvSpPr>
          <p:cNvPr id="16" name="Google Shape;68;p14">
            <a:extLst>
              <a:ext uri="{FF2B5EF4-FFF2-40B4-BE49-F238E27FC236}">
                <a16:creationId xmlns:a16="http://schemas.microsoft.com/office/drawing/2014/main" id="{C8CC14C1-C828-9FBD-0DC8-5EAC95FD303C}"/>
              </a:ext>
            </a:extLst>
          </p:cNvPr>
          <p:cNvSpPr txBox="1">
            <a:spLocks/>
          </p:cNvSpPr>
          <p:nvPr/>
        </p:nvSpPr>
        <p:spPr>
          <a:xfrm>
            <a:off x="3532771" y="2862344"/>
            <a:ext cx="2131054" cy="831300"/>
          </a:xfrm>
          <a:prstGeom prst="rect">
            <a:avLst/>
          </a:prstGeom>
        </p:spPr>
        <p:txBody>
          <a:bodyPr spcFirstLastPara="1" vert="horz" wrap="square" lIns="91425" tIns="91425" rIns="91425" bIns="91425" rtlCol="1" anchor="b" anchorCtr="0">
            <a:normAutofit lnSpcReduction="10000"/>
          </a:bodyPr>
          <a:lstStyle>
            <a:lvl1pPr lvl="0" algn="r" defTabSz="685800" rtl="1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pPr algn="ctr" rtl="0"/>
            <a:r>
              <a:rPr lang="en-US" sz="2400" dirty="0"/>
              <a:t>Image embedding</a:t>
            </a:r>
          </a:p>
        </p:txBody>
      </p:sp>
      <p:sp>
        <p:nvSpPr>
          <p:cNvPr id="17" name="Google Shape;68;p14">
            <a:extLst>
              <a:ext uri="{FF2B5EF4-FFF2-40B4-BE49-F238E27FC236}">
                <a16:creationId xmlns:a16="http://schemas.microsoft.com/office/drawing/2014/main" id="{38343036-EDFD-889D-02E6-46788FBCE019}"/>
              </a:ext>
            </a:extLst>
          </p:cNvPr>
          <p:cNvSpPr txBox="1">
            <a:spLocks/>
          </p:cNvSpPr>
          <p:nvPr/>
        </p:nvSpPr>
        <p:spPr>
          <a:xfrm>
            <a:off x="6143923" y="2862344"/>
            <a:ext cx="2131054" cy="831300"/>
          </a:xfrm>
          <a:prstGeom prst="rect">
            <a:avLst/>
          </a:prstGeom>
        </p:spPr>
        <p:txBody>
          <a:bodyPr spcFirstLastPara="1" vert="horz" wrap="square" lIns="91425" tIns="91425" rIns="91425" bIns="91425" rtlCol="1" anchor="b" anchorCtr="0">
            <a:normAutofit lnSpcReduction="10000"/>
          </a:bodyPr>
          <a:lstStyle>
            <a:lvl1pPr lvl="0" algn="r" defTabSz="685800" rtl="1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pPr algn="ctr" rtl="0"/>
            <a:r>
              <a:rPr lang="en-US" sz="2400" dirty="0"/>
              <a:t>Audio embedding</a:t>
            </a:r>
          </a:p>
        </p:txBody>
      </p:sp>
      <p:cxnSp>
        <p:nvCxnSpPr>
          <p:cNvPr id="6" name="מחבר חץ ישר 5">
            <a:extLst>
              <a:ext uri="{FF2B5EF4-FFF2-40B4-BE49-F238E27FC236}">
                <a16:creationId xmlns:a16="http://schemas.microsoft.com/office/drawing/2014/main" id="{78920515-CBE9-4E6D-5B60-6F545CE60BB7}"/>
              </a:ext>
            </a:extLst>
          </p:cNvPr>
          <p:cNvCxnSpPr/>
          <p:nvPr/>
        </p:nvCxnSpPr>
        <p:spPr>
          <a:xfrm flipH="1">
            <a:off x="2380891" y="2046644"/>
            <a:ext cx="1151880" cy="71553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מחבר חץ ישר 19">
            <a:extLst>
              <a:ext uri="{FF2B5EF4-FFF2-40B4-BE49-F238E27FC236}">
                <a16:creationId xmlns:a16="http://schemas.microsoft.com/office/drawing/2014/main" id="{95DED1A9-0902-5792-BAB5-0DBFEB3AE435}"/>
              </a:ext>
            </a:extLst>
          </p:cNvPr>
          <p:cNvCxnSpPr>
            <a:cxnSpLocks/>
          </p:cNvCxnSpPr>
          <p:nvPr/>
        </p:nvCxnSpPr>
        <p:spPr>
          <a:xfrm>
            <a:off x="5523859" y="2044031"/>
            <a:ext cx="1199410" cy="71640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מחבר חץ ישר 11">
            <a:extLst>
              <a:ext uri="{FF2B5EF4-FFF2-40B4-BE49-F238E27FC236}">
                <a16:creationId xmlns:a16="http://schemas.microsoft.com/office/drawing/2014/main" id="{18CA26E4-97C5-86F1-DD57-EE6081D15074}"/>
              </a:ext>
            </a:extLst>
          </p:cNvPr>
          <p:cNvCxnSpPr>
            <a:cxnSpLocks/>
          </p:cNvCxnSpPr>
          <p:nvPr/>
        </p:nvCxnSpPr>
        <p:spPr>
          <a:xfrm>
            <a:off x="4598298" y="2064246"/>
            <a:ext cx="0" cy="79809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11897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>
            <a:spLocks noGrp="1"/>
          </p:cNvSpPr>
          <p:nvPr>
            <p:ph type="body" idx="1"/>
          </p:nvPr>
        </p:nvSpPr>
        <p:spPr>
          <a:xfrm>
            <a:off x="225075" y="1520711"/>
            <a:ext cx="8520600" cy="305851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he-IL" sz="20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ישנם פקטורים רבים שיכולים להשפיע על הערכת הדמיון בין האובייקטים בתמונות השונות, פרט לאובייקט עצמו:</a:t>
            </a:r>
          </a:p>
          <a:p>
            <a:pPr marL="285750" lvl="0" indent="-285750">
              <a:lnSpc>
                <a:spcPct val="150000"/>
              </a:lnSpc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he-IL" sz="20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נקודת מבט</a:t>
            </a:r>
          </a:p>
          <a:p>
            <a:pPr marL="285750" lvl="0" indent="-285750">
              <a:lnSpc>
                <a:spcPct val="150000"/>
              </a:lnSpc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he-IL" sz="20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תאורה</a:t>
            </a:r>
          </a:p>
          <a:p>
            <a:pPr marL="285750" lvl="0" indent="-285750">
              <a:lnSpc>
                <a:spcPct val="150000"/>
              </a:lnSpc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he-IL" sz="20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הבדלי רקע</a:t>
            </a:r>
          </a:p>
          <a:p>
            <a:pPr marL="0" lvl="0" indent="0">
              <a:lnSpc>
                <a:spcPct val="150000"/>
              </a:lnSpc>
              <a:spcAft>
                <a:spcPts val="1200"/>
              </a:spcAft>
              <a:buNone/>
            </a:pPr>
            <a:endParaRPr lang="he-IL" sz="20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CBEFBA6-1CB3-4354-3196-4C485D082E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3935" y="99715"/>
            <a:ext cx="65" cy="25776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9522" rIns="0" bIns="-952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he-IL" altLang="he-I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26" name="קבוצה 25">
            <a:extLst>
              <a:ext uri="{FF2B5EF4-FFF2-40B4-BE49-F238E27FC236}">
                <a16:creationId xmlns:a16="http://schemas.microsoft.com/office/drawing/2014/main" id="{B45872F6-71C8-89DD-0CF7-B2B9E4CF3364}"/>
              </a:ext>
            </a:extLst>
          </p:cNvPr>
          <p:cNvGrpSpPr/>
          <p:nvPr/>
        </p:nvGrpSpPr>
        <p:grpSpPr>
          <a:xfrm>
            <a:off x="-1" y="-1"/>
            <a:ext cx="9643551" cy="5143501"/>
            <a:chOff x="-1" y="-1"/>
            <a:chExt cx="9643551" cy="5143501"/>
          </a:xfrm>
        </p:grpSpPr>
        <p:grpSp>
          <p:nvGrpSpPr>
            <p:cNvPr id="24" name="קבוצה 23">
              <a:extLst>
                <a:ext uri="{FF2B5EF4-FFF2-40B4-BE49-F238E27FC236}">
                  <a16:creationId xmlns:a16="http://schemas.microsoft.com/office/drawing/2014/main" id="{A8B2142B-013E-9FE4-774E-B07A5DE9B673}"/>
                </a:ext>
              </a:extLst>
            </p:cNvPr>
            <p:cNvGrpSpPr/>
            <p:nvPr/>
          </p:nvGrpSpPr>
          <p:grpSpPr>
            <a:xfrm>
              <a:off x="-1" y="-1"/>
              <a:ext cx="9643551" cy="1866086"/>
              <a:chOff x="-1" y="-1"/>
              <a:chExt cx="9643551" cy="1866086"/>
            </a:xfrm>
          </p:grpSpPr>
          <p:sp>
            <p:nvSpPr>
              <p:cNvPr id="23" name="משולש שווה-שוקיים 22">
                <a:extLst>
                  <a:ext uri="{FF2B5EF4-FFF2-40B4-BE49-F238E27FC236}">
                    <a16:creationId xmlns:a16="http://schemas.microsoft.com/office/drawing/2014/main" id="{232B2A9D-A927-832A-2B60-D357B3FC7E26}"/>
                  </a:ext>
                </a:extLst>
              </p:cNvPr>
              <p:cNvSpPr/>
              <p:nvPr/>
            </p:nvSpPr>
            <p:spPr>
              <a:xfrm>
                <a:off x="2" y="0"/>
                <a:ext cx="753531" cy="702733"/>
              </a:xfrm>
              <a:prstGeom prst="triangle">
                <a:avLst>
                  <a:gd name="adj" fmla="val 0"/>
                </a:avLst>
              </a:prstGeom>
              <a:solidFill>
                <a:srgbClr val="CCA677">
                  <a:alpha val="1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27" name="משולש שווה-שוקיים 26">
                <a:extLst>
                  <a:ext uri="{FF2B5EF4-FFF2-40B4-BE49-F238E27FC236}">
                    <a16:creationId xmlns:a16="http://schemas.microsoft.com/office/drawing/2014/main" id="{7D7FE2F1-889D-3A17-896D-F3CFB11A87CD}"/>
                  </a:ext>
                </a:extLst>
              </p:cNvPr>
              <p:cNvSpPr/>
              <p:nvPr/>
            </p:nvSpPr>
            <p:spPr>
              <a:xfrm rot="10800000">
                <a:off x="-1" y="-1"/>
                <a:ext cx="1744134" cy="948268"/>
              </a:xfrm>
              <a:prstGeom prst="triangle">
                <a:avLst>
                  <a:gd name="adj" fmla="val 44104"/>
                </a:avLst>
              </a:prstGeom>
              <a:solidFill>
                <a:srgbClr val="D2CCC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28" name="משולש שווה-שוקיים 27">
                <a:extLst>
                  <a:ext uri="{FF2B5EF4-FFF2-40B4-BE49-F238E27FC236}">
                    <a16:creationId xmlns:a16="http://schemas.microsoft.com/office/drawing/2014/main" id="{43E5D326-A2E8-83E0-8688-8071624EC578}"/>
                  </a:ext>
                </a:extLst>
              </p:cNvPr>
              <p:cNvSpPr/>
              <p:nvPr/>
            </p:nvSpPr>
            <p:spPr>
              <a:xfrm>
                <a:off x="967417" y="0"/>
                <a:ext cx="1211198" cy="948268"/>
              </a:xfrm>
              <a:prstGeom prst="triangle">
                <a:avLst>
                  <a:gd name="adj" fmla="val 0"/>
                </a:avLst>
              </a:prstGeom>
              <a:solidFill>
                <a:srgbClr val="CCA677">
                  <a:alpha val="17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29" name="משולש שווה-שוקיים 28">
                <a:extLst>
                  <a:ext uri="{FF2B5EF4-FFF2-40B4-BE49-F238E27FC236}">
                    <a16:creationId xmlns:a16="http://schemas.microsoft.com/office/drawing/2014/main" id="{B5E9EBBB-038A-AC64-2A23-71498CC4D5A9}"/>
                  </a:ext>
                </a:extLst>
              </p:cNvPr>
              <p:cNvSpPr/>
              <p:nvPr/>
            </p:nvSpPr>
            <p:spPr>
              <a:xfrm rot="18871903">
                <a:off x="8350206" y="572741"/>
                <a:ext cx="1439467" cy="1147221"/>
              </a:xfrm>
              <a:prstGeom prst="triangle">
                <a:avLst>
                  <a:gd name="adj" fmla="val 0"/>
                </a:avLst>
              </a:prstGeom>
              <a:solidFill>
                <a:srgbClr val="CCA677">
                  <a:alpha val="17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30" name="משולש שווה-שוקיים 29">
                <a:extLst>
                  <a:ext uri="{FF2B5EF4-FFF2-40B4-BE49-F238E27FC236}">
                    <a16:creationId xmlns:a16="http://schemas.microsoft.com/office/drawing/2014/main" id="{02130F39-71A8-9B63-7472-3D034F863266}"/>
                  </a:ext>
                </a:extLst>
              </p:cNvPr>
              <p:cNvSpPr/>
              <p:nvPr/>
            </p:nvSpPr>
            <p:spPr>
              <a:xfrm rot="11848929">
                <a:off x="8371354" y="770575"/>
                <a:ext cx="1233532" cy="831301"/>
              </a:xfrm>
              <a:prstGeom prst="triangle">
                <a:avLst>
                  <a:gd name="adj" fmla="val 44104"/>
                </a:avLst>
              </a:prstGeom>
              <a:solidFill>
                <a:srgbClr val="D2CCC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</p:grpSp>
        <p:sp>
          <p:nvSpPr>
            <p:cNvPr id="25" name="מלבן 24">
              <a:extLst>
                <a:ext uri="{FF2B5EF4-FFF2-40B4-BE49-F238E27FC236}">
                  <a16:creationId xmlns:a16="http://schemas.microsoft.com/office/drawing/2014/main" id="{06FF513C-6E84-2AA7-B2B4-207350687F3E}"/>
                </a:ext>
              </a:extLst>
            </p:cNvPr>
            <p:cNvSpPr/>
            <p:nvPr/>
          </p:nvSpPr>
          <p:spPr>
            <a:xfrm>
              <a:off x="-1" y="4953000"/>
              <a:ext cx="9144001" cy="190500"/>
            </a:xfrm>
            <a:prstGeom prst="rect">
              <a:avLst/>
            </a:prstGeom>
            <a:gradFill flip="none" rotWithShape="1">
              <a:gsLst>
                <a:gs pos="0">
                  <a:srgbClr val="D2CCC8"/>
                </a:gs>
                <a:gs pos="51000">
                  <a:srgbClr val="F6F0E8">
                    <a:shade val="67500"/>
                    <a:satMod val="115000"/>
                  </a:srgbClr>
                </a:gs>
                <a:gs pos="100000">
                  <a:srgbClr val="F6F0E8">
                    <a:shade val="100000"/>
                    <a:satMod val="115000"/>
                  </a:srgb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sp>
        <p:nvSpPr>
          <p:cNvPr id="2" name="Rectangle 5">
            <a:extLst>
              <a:ext uri="{FF2B5EF4-FFF2-40B4-BE49-F238E27FC236}">
                <a16:creationId xmlns:a16="http://schemas.microsoft.com/office/drawing/2014/main" id="{71EBE35E-C4AA-9BDE-8A6E-0066BF9174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3935" y="99715"/>
            <a:ext cx="65" cy="25776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9522" rIns="0" bIns="-952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he-IL" altLang="he-I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8" name="Google Shape;68;p14"/>
          <p:cNvSpPr txBox="1">
            <a:spLocks noGrp="1"/>
          </p:cNvSpPr>
          <p:nvPr>
            <p:ph type="title"/>
          </p:nvPr>
        </p:nvSpPr>
        <p:spPr>
          <a:xfrm>
            <a:off x="311699" y="403190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lvl="0" algn="ctr" rtl="0"/>
            <a:r>
              <a:rPr lang="en-US" dirty="0"/>
              <a:t>Object-based similarity estimation for images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253C62B8-CD49-9628-6F7B-B981C0130F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3935" y="99715"/>
            <a:ext cx="65" cy="25776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9522" rIns="0" bIns="-952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he-IL" altLang="he-I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A535AAD3-C794-4087-33C2-56C844B650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3935" y="99715"/>
            <a:ext cx="65" cy="25776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9522" rIns="0" bIns="-952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he-IL" altLang="he-I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4531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>
            <a:spLocks noGrp="1"/>
          </p:cNvSpPr>
          <p:nvPr>
            <p:ph type="body" idx="1"/>
          </p:nvPr>
        </p:nvSpPr>
        <p:spPr>
          <a:xfrm>
            <a:off x="311700" y="1435791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he-IL" altLang="he-IL" sz="18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אובייקטים תלת-ממדיים בעלי ייצוג יותר "עשיר" וניתנים לאפיון טוב יותר ביחס לייצוג שלהם בדו-ממד. </a:t>
            </a:r>
            <a:br>
              <a:rPr lang="en-US" altLang="he-IL" sz="1800" dirty="0">
                <a:latin typeface="Segoe UI Semilight" panose="020B0402040204020203" pitchFamily="34" charset="0"/>
                <a:cs typeface="Segoe UI Semilight" panose="020B0402040204020203" pitchFamily="34" charset="0"/>
              </a:rPr>
            </a:br>
            <a:r>
              <a:rPr lang="he-IL" altLang="he-IL" sz="18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מנגד, אובייקט דו- ממדי בעל רזולוציה טובה יותר. </a:t>
            </a:r>
          </a:p>
          <a:p>
            <a:pPr marL="0" lvl="0" indent="0" defTabSz="914400">
              <a:lnSpc>
                <a:spcPct val="150000"/>
              </a:lnSpc>
              <a:buClr>
                <a:srgbClr val="000000"/>
              </a:buClr>
              <a:buSzPts val="1100"/>
              <a:buNone/>
              <a:defRPr/>
            </a:pPr>
            <a:r>
              <a:rPr lang="he-IL" altLang="he-IL" sz="18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נרצה כמה שיותר מידע על האובייקט עצמו ולשם כך ניצור שילוב של הדאטא בשני הממדים. </a:t>
            </a:r>
          </a:p>
          <a:p>
            <a:pPr marL="0" lvl="0" indent="0" defTabSz="914400">
              <a:lnSpc>
                <a:spcPct val="150000"/>
              </a:lnSpc>
              <a:buClr>
                <a:srgbClr val="000000"/>
              </a:buClr>
              <a:buSzPts val="1100"/>
              <a:buNone/>
              <a:defRPr/>
            </a:pPr>
            <a:r>
              <a:rPr lang="he-IL" sz="18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השילוב של השניים יעזור לאפיין את האובייקט נכון יותר, לכן </a:t>
            </a:r>
            <a:r>
              <a:rPr lang="he-IL" altLang="he-IL" sz="18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נרצה ליצור "שפה" משותפת בין האובייקט בממדים השונים. </a:t>
            </a:r>
            <a:endParaRPr lang="en-US" sz="18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68" name="Google Shape;68;p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algn="ctr" rtl="0"/>
            <a:r>
              <a:rPr lang="en-US" dirty="0"/>
              <a:t>2D </a:t>
            </a:r>
            <a:r>
              <a:rPr lang="en-US" sz="2400" dirty="0">
                <a:sym typeface="Wingdings" panose="05000000000000000000" pitchFamily="2" charset="2"/>
              </a:rPr>
              <a:t>&amp;</a:t>
            </a:r>
            <a:r>
              <a:rPr lang="en-US" dirty="0">
                <a:sym typeface="Wingdings" panose="05000000000000000000" pitchFamily="2" charset="2"/>
              </a:rPr>
              <a:t> 3D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CBEFBA6-1CB3-4354-3196-4C485D082E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3935" y="99715"/>
            <a:ext cx="65" cy="25776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9522" rIns="0" bIns="-952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he-IL" altLang="he-I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26" name="קבוצה 25">
            <a:extLst>
              <a:ext uri="{FF2B5EF4-FFF2-40B4-BE49-F238E27FC236}">
                <a16:creationId xmlns:a16="http://schemas.microsoft.com/office/drawing/2014/main" id="{B45872F6-71C8-89DD-0CF7-B2B9E4CF3364}"/>
              </a:ext>
            </a:extLst>
          </p:cNvPr>
          <p:cNvGrpSpPr/>
          <p:nvPr/>
        </p:nvGrpSpPr>
        <p:grpSpPr>
          <a:xfrm>
            <a:off x="-1" y="-1"/>
            <a:ext cx="9643551" cy="5143501"/>
            <a:chOff x="-1" y="-1"/>
            <a:chExt cx="9643551" cy="5143501"/>
          </a:xfrm>
        </p:grpSpPr>
        <p:grpSp>
          <p:nvGrpSpPr>
            <p:cNvPr id="24" name="קבוצה 23">
              <a:extLst>
                <a:ext uri="{FF2B5EF4-FFF2-40B4-BE49-F238E27FC236}">
                  <a16:creationId xmlns:a16="http://schemas.microsoft.com/office/drawing/2014/main" id="{A8B2142B-013E-9FE4-774E-B07A5DE9B673}"/>
                </a:ext>
              </a:extLst>
            </p:cNvPr>
            <p:cNvGrpSpPr/>
            <p:nvPr/>
          </p:nvGrpSpPr>
          <p:grpSpPr>
            <a:xfrm>
              <a:off x="-1" y="-1"/>
              <a:ext cx="9643551" cy="1866086"/>
              <a:chOff x="-1" y="-1"/>
              <a:chExt cx="9643551" cy="1866086"/>
            </a:xfrm>
          </p:grpSpPr>
          <p:sp>
            <p:nvSpPr>
              <p:cNvPr id="23" name="משולש שווה-שוקיים 22">
                <a:extLst>
                  <a:ext uri="{FF2B5EF4-FFF2-40B4-BE49-F238E27FC236}">
                    <a16:creationId xmlns:a16="http://schemas.microsoft.com/office/drawing/2014/main" id="{232B2A9D-A927-832A-2B60-D357B3FC7E26}"/>
                  </a:ext>
                </a:extLst>
              </p:cNvPr>
              <p:cNvSpPr/>
              <p:nvPr/>
            </p:nvSpPr>
            <p:spPr>
              <a:xfrm>
                <a:off x="2" y="0"/>
                <a:ext cx="753531" cy="702733"/>
              </a:xfrm>
              <a:prstGeom prst="triangle">
                <a:avLst>
                  <a:gd name="adj" fmla="val 0"/>
                </a:avLst>
              </a:prstGeom>
              <a:solidFill>
                <a:srgbClr val="CCA677">
                  <a:alpha val="1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27" name="משולש שווה-שוקיים 26">
                <a:extLst>
                  <a:ext uri="{FF2B5EF4-FFF2-40B4-BE49-F238E27FC236}">
                    <a16:creationId xmlns:a16="http://schemas.microsoft.com/office/drawing/2014/main" id="{7D7FE2F1-889D-3A17-896D-F3CFB11A87CD}"/>
                  </a:ext>
                </a:extLst>
              </p:cNvPr>
              <p:cNvSpPr/>
              <p:nvPr/>
            </p:nvSpPr>
            <p:spPr>
              <a:xfrm rot="10800000">
                <a:off x="-1" y="-1"/>
                <a:ext cx="1744134" cy="948268"/>
              </a:xfrm>
              <a:prstGeom prst="triangle">
                <a:avLst>
                  <a:gd name="adj" fmla="val 44104"/>
                </a:avLst>
              </a:prstGeom>
              <a:solidFill>
                <a:srgbClr val="D2CCC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28" name="משולש שווה-שוקיים 27">
                <a:extLst>
                  <a:ext uri="{FF2B5EF4-FFF2-40B4-BE49-F238E27FC236}">
                    <a16:creationId xmlns:a16="http://schemas.microsoft.com/office/drawing/2014/main" id="{43E5D326-A2E8-83E0-8688-8071624EC578}"/>
                  </a:ext>
                </a:extLst>
              </p:cNvPr>
              <p:cNvSpPr/>
              <p:nvPr/>
            </p:nvSpPr>
            <p:spPr>
              <a:xfrm>
                <a:off x="967417" y="0"/>
                <a:ext cx="1211198" cy="948268"/>
              </a:xfrm>
              <a:prstGeom prst="triangle">
                <a:avLst>
                  <a:gd name="adj" fmla="val 0"/>
                </a:avLst>
              </a:prstGeom>
              <a:solidFill>
                <a:srgbClr val="CCA677">
                  <a:alpha val="17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29" name="משולש שווה-שוקיים 28">
                <a:extLst>
                  <a:ext uri="{FF2B5EF4-FFF2-40B4-BE49-F238E27FC236}">
                    <a16:creationId xmlns:a16="http://schemas.microsoft.com/office/drawing/2014/main" id="{B5E9EBBB-038A-AC64-2A23-71498CC4D5A9}"/>
                  </a:ext>
                </a:extLst>
              </p:cNvPr>
              <p:cNvSpPr/>
              <p:nvPr/>
            </p:nvSpPr>
            <p:spPr>
              <a:xfrm rot="18871903">
                <a:off x="8350206" y="572741"/>
                <a:ext cx="1439467" cy="1147221"/>
              </a:xfrm>
              <a:prstGeom prst="triangle">
                <a:avLst>
                  <a:gd name="adj" fmla="val 0"/>
                </a:avLst>
              </a:prstGeom>
              <a:solidFill>
                <a:srgbClr val="CCA677">
                  <a:alpha val="17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30" name="משולש שווה-שוקיים 29">
                <a:extLst>
                  <a:ext uri="{FF2B5EF4-FFF2-40B4-BE49-F238E27FC236}">
                    <a16:creationId xmlns:a16="http://schemas.microsoft.com/office/drawing/2014/main" id="{02130F39-71A8-9B63-7472-3D034F863266}"/>
                  </a:ext>
                </a:extLst>
              </p:cNvPr>
              <p:cNvSpPr/>
              <p:nvPr/>
            </p:nvSpPr>
            <p:spPr>
              <a:xfrm rot="11848929">
                <a:off x="8371354" y="770575"/>
                <a:ext cx="1233532" cy="831301"/>
              </a:xfrm>
              <a:prstGeom prst="triangle">
                <a:avLst>
                  <a:gd name="adj" fmla="val 44104"/>
                </a:avLst>
              </a:prstGeom>
              <a:solidFill>
                <a:srgbClr val="D2CCC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</p:grpSp>
        <p:sp>
          <p:nvSpPr>
            <p:cNvPr id="25" name="מלבן 24">
              <a:extLst>
                <a:ext uri="{FF2B5EF4-FFF2-40B4-BE49-F238E27FC236}">
                  <a16:creationId xmlns:a16="http://schemas.microsoft.com/office/drawing/2014/main" id="{06FF513C-6E84-2AA7-B2B4-207350687F3E}"/>
                </a:ext>
              </a:extLst>
            </p:cNvPr>
            <p:cNvSpPr/>
            <p:nvPr/>
          </p:nvSpPr>
          <p:spPr>
            <a:xfrm>
              <a:off x="-1" y="4953000"/>
              <a:ext cx="9144001" cy="190500"/>
            </a:xfrm>
            <a:prstGeom prst="rect">
              <a:avLst/>
            </a:prstGeom>
            <a:gradFill flip="none" rotWithShape="1">
              <a:gsLst>
                <a:gs pos="0">
                  <a:srgbClr val="D2CCC8"/>
                </a:gs>
                <a:gs pos="51000">
                  <a:srgbClr val="F6F0E8">
                    <a:shade val="67500"/>
                    <a:satMod val="115000"/>
                  </a:srgbClr>
                </a:gs>
                <a:gs pos="100000">
                  <a:srgbClr val="F6F0E8">
                    <a:shade val="100000"/>
                    <a:satMod val="115000"/>
                  </a:srgb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sp>
        <p:nvSpPr>
          <p:cNvPr id="2" name="Rectangle 5">
            <a:extLst>
              <a:ext uri="{FF2B5EF4-FFF2-40B4-BE49-F238E27FC236}">
                <a16:creationId xmlns:a16="http://schemas.microsoft.com/office/drawing/2014/main" id="{71EBE35E-C4AA-9BDE-8A6E-0066BF9174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3935" y="99715"/>
            <a:ext cx="65" cy="25776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9522" rIns="0" bIns="-952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he-IL" altLang="he-I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5A96BE76-EC89-E172-B63C-A97B61A00A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48399"/>
            <a:ext cx="65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he-IL" altLang="he-IL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kumimoji="0" lang="he-IL" altLang="he-I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9143935" y="99715"/>
            <a:ext cx="65" cy="25776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9522" rIns="0" bIns="-952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he-IL" altLang="he-I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39597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CBEFBA6-1CB3-4354-3196-4C485D082E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3935" y="99715"/>
            <a:ext cx="65" cy="25776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9522" rIns="0" bIns="-952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he-IL" altLang="he-I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26" name="קבוצה 25">
            <a:extLst>
              <a:ext uri="{FF2B5EF4-FFF2-40B4-BE49-F238E27FC236}">
                <a16:creationId xmlns:a16="http://schemas.microsoft.com/office/drawing/2014/main" id="{B45872F6-71C8-89DD-0CF7-B2B9E4CF3364}"/>
              </a:ext>
            </a:extLst>
          </p:cNvPr>
          <p:cNvGrpSpPr/>
          <p:nvPr/>
        </p:nvGrpSpPr>
        <p:grpSpPr>
          <a:xfrm>
            <a:off x="-1" y="-1"/>
            <a:ext cx="9643551" cy="5143501"/>
            <a:chOff x="-1" y="-1"/>
            <a:chExt cx="9643551" cy="5143501"/>
          </a:xfrm>
        </p:grpSpPr>
        <p:grpSp>
          <p:nvGrpSpPr>
            <p:cNvPr id="24" name="קבוצה 23">
              <a:extLst>
                <a:ext uri="{FF2B5EF4-FFF2-40B4-BE49-F238E27FC236}">
                  <a16:creationId xmlns:a16="http://schemas.microsoft.com/office/drawing/2014/main" id="{A8B2142B-013E-9FE4-774E-B07A5DE9B673}"/>
                </a:ext>
              </a:extLst>
            </p:cNvPr>
            <p:cNvGrpSpPr/>
            <p:nvPr/>
          </p:nvGrpSpPr>
          <p:grpSpPr>
            <a:xfrm>
              <a:off x="-1" y="-1"/>
              <a:ext cx="9643551" cy="1866086"/>
              <a:chOff x="-1" y="-1"/>
              <a:chExt cx="9643551" cy="1866086"/>
            </a:xfrm>
          </p:grpSpPr>
          <p:sp>
            <p:nvSpPr>
              <p:cNvPr id="23" name="משולש שווה-שוקיים 22">
                <a:extLst>
                  <a:ext uri="{FF2B5EF4-FFF2-40B4-BE49-F238E27FC236}">
                    <a16:creationId xmlns:a16="http://schemas.microsoft.com/office/drawing/2014/main" id="{232B2A9D-A927-832A-2B60-D357B3FC7E26}"/>
                  </a:ext>
                </a:extLst>
              </p:cNvPr>
              <p:cNvSpPr/>
              <p:nvPr/>
            </p:nvSpPr>
            <p:spPr>
              <a:xfrm>
                <a:off x="2" y="0"/>
                <a:ext cx="753531" cy="702733"/>
              </a:xfrm>
              <a:prstGeom prst="triangle">
                <a:avLst>
                  <a:gd name="adj" fmla="val 0"/>
                </a:avLst>
              </a:prstGeom>
              <a:solidFill>
                <a:srgbClr val="CCA677">
                  <a:alpha val="1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27" name="משולש שווה-שוקיים 26">
                <a:extLst>
                  <a:ext uri="{FF2B5EF4-FFF2-40B4-BE49-F238E27FC236}">
                    <a16:creationId xmlns:a16="http://schemas.microsoft.com/office/drawing/2014/main" id="{7D7FE2F1-889D-3A17-896D-F3CFB11A87CD}"/>
                  </a:ext>
                </a:extLst>
              </p:cNvPr>
              <p:cNvSpPr/>
              <p:nvPr/>
            </p:nvSpPr>
            <p:spPr>
              <a:xfrm rot="10800000">
                <a:off x="-1" y="-1"/>
                <a:ext cx="1744134" cy="948268"/>
              </a:xfrm>
              <a:prstGeom prst="triangle">
                <a:avLst>
                  <a:gd name="adj" fmla="val 44104"/>
                </a:avLst>
              </a:prstGeom>
              <a:solidFill>
                <a:srgbClr val="D2CCC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28" name="משולש שווה-שוקיים 27">
                <a:extLst>
                  <a:ext uri="{FF2B5EF4-FFF2-40B4-BE49-F238E27FC236}">
                    <a16:creationId xmlns:a16="http://schemas.microsoft.com/office/drawing/2014/main" id="{43E5D326-A2E8-83E0-8688-8071624EC578}"/>
                  </a:ext>
                </a:extLst>
              </p:cNvPr>
              <p:cNvSpPr/>
              <p:nvPr/>
            </p:nvSpPr>
            <p:spPr>
              <a:xfrm>
                <a:off x="967417" y="0"/>
                <a:ext cx="1211198" cy="948268"/>
              </a:xfrm>
              <a:prstGeom prst="triangle">
                <a:avLst>
                  <a:gd name="adj" fmla="val 0"/>
                </a:avLst>
              </a:prstGeom>
              <a:solidFill>
                <a:srgbClr val="CCA677">
                  <a:alpha val="17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29" name="משולש שווה-שוקיים 28">
                <a:extLst>
                  <a:ext uri="{FF2B5EF4-FFF2-40B4-BE49-F238E27FC236}">
                    <a16:creationId xmlns:a16="http://schemas.microsoft.com/office/drawing/2014/main" id="{B5E9EBBB-038A-AC64-2A23-71498CC4D5A9}"/>
                  </a:ext>
                </a:extLst>
              </p:cNvPr>
              <p:cNvSpPr/>
              <p:nvPr/>
            </p:nvSpPr>
            <p:spPr>
              <a:xfrm rot="18871903">
                <a:off x="8350206" y="572741"/>
                <a:ext cx="1439467" cy="1147221"/>
              </a:xfrm>
              <a:prstGeom prst="triangle">
                <a:avLst>
                  <a:gd name="adj" fmla="val 0"/>
                </a:avLst>
              </a:prstGeom>
              <a:solidFill>
                <a:srgbClr val="CCA677">
                  <a:alpha val="17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30" name="משולש שווה-שוקיים 29">
                <a:extLst>
                  <a:ext uri="{FF2B5EF4-FFF2-40B4-BE49-F238E27FC236}">
                    <a16:creationId xmlns:a16="http://schemas.microsoft.com/office/drawing/2014/main" id="{02130F39-71A8-9B63-7472-3D034F863266}"/>
                  </a:ext>
                </a:extLst>
              </p:cNvPr>
              <p:cNvSpPr/>
              <p:nvPr/>
            </p:nvSpPr>
            <p:spPr>
              <a:xfrm rot="11848929">
                <a:off x="8371354" y="770575"/>
                <a:ext cx="1233532" cy="831301"/>
              </a:xfrm>
              <a:prstGeom prst="triangle">
                <a:avLst>
                  <a:gd name="adj" fmla="val 44104"/>
                </a:avLst>
              </a:prstGeom>
              <a:solidFill>
                <a:srgbClr val="D2CCC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</p:grpSp>
        <p:sp>
          <p:nvSpPr>
            <p:cNvPr id="25" name="מלבן 24">
              <a:extLst>
                <a:ext uri="{FF2B5EF4-FFF2-40B4-BE49-F238E27FC236}">
                  <a16:creationId xmlns:a16="http://schemas.microsoft.com/office/drawing/2014/main" id="{06FF513C-6E84-2AA7-B2B4-207350687F3E}"/>
                </a:ext>
              </a:extLst>
            </p:cNvPr>
            <p:cNvSpPr/>
            <p:nvPr/>
          </p:nvSpPr>
          <p:spPr>
            <a:xfrm>
              <a:off x="-1" y="4953000"/>
              <a:ext cx="9144001" cy="190500"/>
            </a:xfrm>
            <a:prstGeom prst="rect">
              <a:avLst/>
            </a:prstGeom>
            <a:gradFill flip="none" rotWithShape="1">
              <a:gsLst>
                <a:gs pos="0">
                  <a:srgbClr val="D2CCC8"/>
                </a:gs>
                <a:gs pos="51000">
                  <a:srgbClr val="F6F0E8">
                    <a:shade val="67500"/>
                    <a:satMod val="115000"/>
                  </a:srgbClr>
                </a:gs>
                <a:gs pos="100000">
                  <a:srgbClr val="F6F0E8">
                    <a:shade val="100000"/>
                    <a:satMod val="115000"/>
                  </a:srgb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sp>
        <p:nvSpPr>
          <p:cNvPr id="2" name="Rectangle 5">
            <a:extLst>
              <a:ext uri="{FF2B5EF4-FFF2-40B4-BE49-F238E27FC236}">
                <a16:creationId xmlns:a16="http://schemas.microsoft.com/office/drawing/2014/main" id="{71EBE35E-C4AA-9BDE-8A6E-0066BF9174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3935" y="99715"/>
            <a:ext cx="65" cy="25776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9522" rIns="0" bIns="-952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he-IL" altLang="he-I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5A96BE76-EC89-E172-B63C-A97B61A00A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48399"/>
            <a:ext cx="65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he-IL" altLang="he-IL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kumimoji="0" lang="he-IL" altLang="he-I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מלבן 5"/>
          <p:cNvSpPr/>
          <p:nvPr/>
        </p:nvSpPr>
        <p:spPr>
          <a:xfrm>
            <a:off x="311699" y="1750305"/>
            <a:ext cx="85206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he-IL" altLang="he-IL" sz="20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נשתמש בסט של צורות תלת ממדיות כקלט</a:t>
            </a:r>
          </a:p>
          <a:p>
            <a:pPr marL="285750" lvl="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he-IL" altLang="he-IL" sz="20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כל צורה תלת ממדית תהא נקודה בתוך ה-</a:t>
            </a:r>
            <a:r>
              <a:rPr lang="en-US" altLang="he-IL" sz="20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Embedding Space</a:t>
            </a:r>
            <a:r>
              <a:rPr lang="he-IL" altLang="he-IL" sz="20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, </a:t>
            </a:r>
            <a:br>
              <a:rPr lang="en-US" altLang="he-IL" sz="2000" dirty="0">
                <a:latin typeface="Segoe UI Semilight" panose="020B0402040204020203" pitchFamily="34" charset="0"/>
                <a:cs typeface="Segoe UI Semilight" panose="020B0402040204020203" pitchFamily="34" charset="0"/>
              </a:rPr>
            </a:br>
            <a:r>
              <a:rPr lang="he-IL" altLang="he-IL" sz="20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לשם כך, נפחית את הממדים. </a:t>
            </a:r>
          </a:p>
          <a:p>
            <a:pPr marL="285750" lvl="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he-IL" altLang="he-IL" sz="20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נקודות שכנות בתוך ה-</a:t>
            </a:r>
            <a:r>
              <a:rPr lang="en-US" altLang="he-IL" sz="20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Embedding Space </a:t>
            </a:r>
            <a:r>
              <a:rPr lang="he-IL" altLang="he-IL" sz="20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מייצגות צורות דומות.</a:t>
            </a:r>
          </a:p>
        </p:txBody>
      </p:sp>
      <p:sp>
        <p:nvSpPr>
          <p:cNvPr id="17" name="Google Shape;68;p14"/>
          <p:cNvSpPr txBox="1">
            <a:spLocks noGrp="1"/>
          </p:cNvSpPr>
          <p:nvPr>
            <p:ph type="title"/>
          </p:nvPr>
        </p:nvSpPr>
        <p:spPr>
          <a:xfrm>
            <a:off x="376767" y="58101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lvl="0" algn="ctr" rtl="0"/>
            <a:r>
              <a:rPr lang="en-US" sz="3600" dirty="0"/>
              <a:t>How?</a:t>
            </a:r>
          </a:p>
        </p:txBody>
      </p:sp>
    </p:spTree>
    <p:extLst>
      <p:ext uri="{BB962C8B-B14F-4D97-AF65-F5344CB8AC3E}">
        <p14:creationId xmlns:p14="http://schemas.microsoft.com/office/powerpoint/2010/main" val="103862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>
            <a:spLocks noGrp="1"/>
          </p:cNvSpPr>
          <p:nvPr>
            <p:ph type="body" idx="1"/>
          </p:nvPr>
        </p:nvSpPr>
        <p:spPr>
          <a:xfrm>
            <a:off x="311700" y="2250979"/>
            <a:ext cx="8520600" cy="255393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n-US" sz="2000" b="1" u="sng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Convolutional</a:t>
            </a:r>
            <a:r>
              <a:rPr lang="he-IL" sz="2000" b="1" u="sng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:</a:t>
            </a:r>
            <a:r>
              <a:rPr lang="he-IL" sz="20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הפיכת כל פיקסל בתמונה לממוצע סביבתו, </a:t>
            </a:r>
            <a:r>
              <a:rPr lang="en-US" sz="20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kernel</a:t>
            </a:r>
            <a:r>
              <a:rPr lang="he-IL" sz="20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. </a:t>
            </a:r>
          </a:p>
          <a:p>
            <a:pPr marL="0" lvl="0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n-US" sz="2000" b="1" u="sng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CNN</a:t>
            </a:r>
            <a:r>
              <a:rPr lang="he-IL" sz="2000" b="1" u="sng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:</a:t>
            </a:r>
            <a:r>
              <a:rPr lang="he-IL" sz="20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רשת עמוקה הבנויה משכבות קונבולוציה ב-</a:t>
            </a:r>
            <a:r>
              <a:rPr lang="en-US" sz="20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Deep Learning</a:t>
            </a:r>
            <a:r>
              <a:rPr lang="he-IL" sz="20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. </a:t>
            </a:r>
            <a:br>
              <a:rPr lang="en-US" sz="2000" dirty="0">
                <a:latin typeface="Segoe UI Semilight" panose="020B0402040204020203" pitchFamily="34" charset="0"/>
                <a:cs typeface="Segoe UI Semilight" panose="020B0402040204020203" pitchFamily="34" charset="0"/>
              </a:rPr>
            </a:br>
            <a:r>
              <a:rPr lang="he-IL" sz="20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בפועל נפעיל מספר </a:t>
            </a:r>
            <a:r>
              <a:rPr lang="en-US" sz="20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kernel</a:t>
            </a:r>
            <a:r>
              <a:rPr lang="he-IL" sz="20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-ים שונים בכל שכבה, כך שכל </a:t>
            </a:r>
            <a:r>
              <a:rPr lang="en-US" sz="20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kernel</a:t>
            </a:r>
            <a:r>
              <a:rPr lang="he-IL" sz="20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לומד אלמנט אחר על האובייקט. </a:t>
            </a:r>
          </a:p>
        </p:txBody>
      </p:sp>
      <p:sp>
        <p:nvSpPr>
          <p:cNvPr id="68" name="Google Shape;68;p14"/>
          <p:cNvSpPr txBox="1">
            <a:spLocks noGrp="1"/>
          </p:cNvSpPr>
          <p:nvPr>
            <p:ph type="title"/>
          </p:nvPr>
        </p:nvSpPr>
        <p:spPr>
          <a:xfrm>
            <a:off x="311700" y="353169"/>
            <a:ext cx="8520600" cy="154464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 rtl="0">
              <a:lnSpc>
                <a:spcPct val="150000"/>
              </a:lnSpc>
            </a:pPr>
            <a:r>
              <a:rPr lang="en-US" b="1" dirty="0"/>
              <a:t>CNN</a:t>
            </a:r>
            <a:br>
              <a:rPr lang="en-US" dirty="0"/>
            </a:br>
            <a:r>
              <a:rPr lang="en-US" dirty="0"/>
              <a:t>Convolutional Neural Networks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CBEFBA6-1CB3-4354-3196-4C485D082E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3935" y="99715"/>
            <a:ext cx="65" cy="25776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9522" rIns="0" bIns="-952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he-IL" altLang="he-I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26" name="קבוצה 25">
            <a:extLst>
              <a:ext uri="{FF2B5EF4-FFF2-40B4-BE49-F238E27FC236}">
                <a16:creationId xmlns:a16="http://schemas.microsoft.com/office/drawing/2014/main" id="{B45872F6-71C8-89DD-0CF7-B2B9E4CF3364}"/>
              </a:ext>
            </a:extLst>
          </p:cNvPr>
          <p:cNvGrpSpPr/>
          <p:nvPr/>
        </p:nvGrpSpPr>
        <p:grpSpPr>
          <a:xfrm>
            <a:off x="-1" y="-1"/>
            <a:ext cx="9643551" cy="5143501"/>
            <a:chOff x="-1" y="-1"/>
            <a:chExt cx="9643551" cy="5143501"/>
          </a:xfrm>
        </p:grpSpPr>
        <p:grpSp>
          <p:nvGrpSpPr>
            <p:cNvPr id="24" name="קבוצה 23">
              <a:extLst>
                <a:ext uri="{FF2B5EF4-FFF2-40B4-BE49-F238E27FC236}">
                  <a16:creationId xmlns:a16="http://schemas.microsoft.com/office/drawing/2014/main" id="{A8B2142B-013E-9FE4-774E-B07A5DE9B673}"/>
                </a:ext>
              </a:extLst>
            </p:cNvPr>
            <p:cNvGrpSpPr/>
            <p:nvPr/>
          </p:nvGrpSpPr>
          <p:grpSpPr>
            <a:xfrm>
              <a:off x="-1" y="-1"/>
              <a:ext cx="9643551" cy="1866086"/>
              <a:chOff x="-1" y="-1"/>
              <a:chExt cx="9643551" cy="1866086"/>
            </a:xfrm>
          </p:grpSpPr>
          <p:sp>
            <p:nvSpPr>
              <p:cNvPr id="23" name="משולש שווה-שוקיים 22">
                <a:extLst>
                  <a:ext uri="{FF2B5EF4-FFF2-40B4-BE49-F238E27FC236}">
                    <a16:creationId xmlns:a16="http://schemas.microsoft.com/office/drawing/2014/main" id="{232B2A9D-A927-832A-2B60-D357B3FC7E26}"/>
                  </a:ext>
                </a:extLst>
              </p:cNvPr>
              <p:cNvSpPr/>
              <p:nvPr/>
            </p:nvSpPr>
            <p:spPr>
              <a:xfrm>
                <a:off x="2" y="0"/>
                <a:ext cx="753531" cy="702733"/>
              </a:xfrm>
              <a:prstGeom prst="triangle">
                <a:avLst>
                  <a:gd name="adj" fmla="val 0"/>
                </a:avLst>
              </a:prstGeom>
              <a:solidFill>
                <a:srgbClr val="CCA677">
                  <a:alpha val="1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27" name="משולש שווה-שוקיים 26">
                <a:extLst>
                  <a:ext uri="{FF2B5EF4-FFF2-40B4-BE49-F238E27FC236}">
                    <a16:creationId xmlns:a16="http://schemas.microsoft.com/office/drawing/2014/main" id="{7D7FE2F1-889D-3A17-896D-F3CFB11A87CD}"/>
                  </a:ext>
                </a:extLst>
              </p:cNvPr>
              <p:cNvSpPr/>
              <p:nvPr/>
            </p:nvSpPr>
            <p:spPr>
              <a:xfrm rot="10800000">
                <a:off x="-1" y="-1"/>
                <a:ext cx="1744134" cy="948268"/>
              </a:xfrm>
              <a:prstGeom prst="triangle">
                <a:avLst>
                  <a:gd name="adj" fmla="val 44104"/>
                </a:avLst>
              </a:prstGeom>
              <a:solidFill>
                <a:srgbClr val="D2CCC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28" name="משולש שווה-שוקיים 27">
                <a:extLst>
                  <a:ext uri="{FF2B5EF4-FFF2-40B4-BE49-F238E27FC236}">
                    <a16:creationId xmlns:a16="http://schemas.microsoft.com/office/drawing/2014/main" id="{43E5D326-A2E8-83E0-8688-8071624EC578}"/>
                  </a:ext>
                </a:extLst>
              </p:cNvPr>
              <p:cNvSpPr/>
              <p:nvPr/>
            </p:nvSpPr>
            <p:spPr>
              <a:xfrm>
                <a:off x="967417" y="0"/>
                <a:ext cx="1211198" cy="948268"/>
              </a:xfrm>
              <a:prstGeom prst="triangle">
                <a:avLst>
                  <a:gd name="adj" fmla="val 0"/>
                </a:avLst>
              </a:prstGeom>
              <a:solidFill>
                <a:srgbClr val="CCA677">
                  <a:alpha val="17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29" name="משולש שווה-שוקיים 28">
                <a:extLst>
                  <a:ext uri="{FF2B5EF4-FFF2-40B4-BE49-F238E27FC236}">
                    <a16:creationId xmlns:a16="http://schemas.microsoft.com/office/drawing/2014/main" id="{B5E9EBBB-038A-AC64-2A23-71498CC4D5A9}"/>
                  </a:ext>
                </a:extLst>
              </p:cNvPr>
              <p:cNvSpPr/>
              <p:nvPr/>
            </p:nvSpPr>
            <p:spPr>
              <a:xfrm rot="18871903">
                <a:off x="8350206" y="572741"/>
                <a:ext cx="1439467" cy="1147221"/>
              </a:xfrm>
              <a:prstGeom prst="triangle">
                <a:avLst>
                  <a:gd name="adj" fmla="val 0"/>
                </a:avLst>
              </a:prstGeom>
              <a:solidFill>
                <a:srgbClr val="CCA677">
                  <a:alpha val="17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30" name="משולש שווה-שוקיים 29">
                <a:extLst>
                  <a:ext uri="{FF2B5EF4-FFF2-40B4-BE49-F238E27FC236}">
                    <a16:creationId xmlns:a16="http://schemas.microsoft.com/office/drawing/2014/main" id="{02130F39-71A8-9B63-7472-3D034F863266}"/>
                  </a:ext>
                </a:extLst>
              </p:cNvPr>
              <p:cNvSpPr/>
              <p:nvPr/>
            </p:nvSpPr>
            <p:spPr>
              <a:xfrm rot="11848929">
                <a:off x="8371354" y="770575"/>
                <a:ext cx="1233532" cy="831301"/>
              </a:xfrm>
              <a:prstGeom prst="triangle">
                <a:avLst>
                  <a:gd name="adj" fmla="val 44104"/>
                </a:avLst>
              </a:prstGeom>
              <a:solidFill>
                <a:srgbClr val="D2CCC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</p:grpSp>
        <p:sp>
          <p:nvSpPr>
            <p:cNvPr id="25" name="מלבן 24">
              <a:extLst>
                <a:ext uri="{FF2B5EF4-FFF2-40B4-BE49-F238E27FC236}">
                  <a16:creationId xmlns:a16="http://schemas.microsoft.com/office/drawing/2014/main" id="{06FF513C-6E84-2AA7-B2B4-207350687F3E}"/>
                </a:ext>
              </a:extLst>
            </p:cNvPr>
            <p:cNvSpPr/>
            <p:nvPr/>
          </p:nvSpPr>
          <p:spPr>
            <a:xfrm>
              <a:off x="-1" y="4953000"/>
              <a:ext cx="9144001" cy="190500"/>
            </a:xfrm>
            <a:prstGeom prst="rect">
              <a:avLst/>
            </a:prstGeom>
            <a:gradFill flip="none" rotWithShape="1">
              <a:gsLst>
                <a:gs pos="0">
                  <a:srgbClr val="D2CCC8"/>
                </a:gs>
                <a:gs pos="51000">
                  <a:srgbClr val="F6F0E8">
                    <a:shade val="67500"/>
                    <a:satMod val="115000"/>
                  </a:srgbClr>
                </a:gs>
                <a:gs pos="100000">
                  <a:srgbClr val="F6F0E8">
                    <a:shade val="100000"/>
                    <a:satMod val="115000"/>
                  </a:srgb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sp>
        <p:nvSpPr>
          <p:cNvPr id="2" name="Rectangle 5">
            <a:extLst>
              <a:ext uri="{FF2B5EF4-FFF2-40B4-BE49-F238E27FC236}">
                <a16:creationId xmlns:a16="http://schemas.microsoft.com/office/drawing/2014/main" id="{71EBE35E-C4AA-9BDE-8A6E-0066BF9174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3935" y="99715"/>
            <a:ext cx="65" cy="25776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9522" rIns="0" bIns="-952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he-IL" altLang="he-I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5A96BE76-EC89-E172-B63C-A97B61A00A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48399"/>
            <a:ext cx="65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he-IL" altLang="he-IL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kumimoji="0" lang="he-IL" altLang="he-I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36090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>
            <a:spLocks noGrp="1"/>
          </p:cNvSpPr>
          <p:nvPr>
            <p:ph type="title"/>
          </p:nvPr>
        </p:nvSpPr>
        <p:spPr>
          <a:xfrm>
            <a:off x="311699" y="57500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lvl="0" algn="ctr" rtl="0"/>
            <a:r>
              <a:rPr lang="en-US" dirty="0"/>
              <a:t>CNN for Image Embedding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CBEFBA6-1CB3-4354-3196-4C485D082E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3935" y="99715"/>
            <a:ext cx="65" cy="25776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9522" rIns="0" bIns="-952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he-IL" altLang="he-I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26" name="קבוצה 25">
            <a:extLst>
              <a:ext uri="{FF2B5EF4-FFF2-40B4-BE49-F238E27FC236}">
                <a16:creationId xmlns:a16="http://schemas.microsoft.com/office/drawing/2014/main" id="{B45872F6-71C8-89DD-0CF7-B2B9E4CF3364}"/>
              </a:ext>
            </a:extLst>
          </p:cNvPr>
          <p:cNvGrpSpPr/>
          <p:nvPr/>
        </p:nvGrpSpPr>
        <p:grpSpPr>
          <a:xfrm>
            <a:off x="-1" y="-1"/>
            <a:ext cx="9643551" cy="5143501"/>
            <a:chOff x="-1" y="-1"/>
            <a:chExt cx="9643551" cy="5143501"/>
          </a:xfrm>
        </p:grpSpPr>
        <p:grpSp>
          <p:nvGrpSpPr>
            <p:cNvPr id="24" name="קבוצה 23">
              <a:extLst>
                <a:ext uri="{FF2B5EF4-FFF2-40B4-BE49-F238E27FC236}">
                  <a16:creationId xmlns:a16="http://schemas.microsoft.com/office/drawing/2014/main" id="{A8B2142B-013E-9FE4-774E-B07A5DE9B673}"/>
                </a:ext>
              </a:extLst>
            </p:cNvPr>
            <p:cNvGrpSpPr/>
            <p:nvPr/>
          </p:nvGrpSpPr>
          <p:grpSpPr>
            <a:xfrm>
              <a:off x="-1" y="-1"/>
              <a:ext cx="9643551" cy="1866086"/>
              <a:chOff x="-1" y="-1"/>
              <a:chExt cx="9643551" cy="1866086"/>
            </a:xfrm>
          </p:grpSpPr>
          <p:sp>
            <p:nvSpPr>
              <p:cNvPr id="23" name="משולש שווה-שוקיים 22">
                <a:extLst>
                  <a:ext uri="{FF2B5EF4-FFF2-40B4-BE49-F238E27FC236}">
                    <a16:creationId xmlns:a16="http://schemas.microsoft.com/office/drawing/2014/main" id="{232B2A9D-A927-832A-2B60-D357B3FC7E26}"/>
                  </a:ext>
                </a:extLst>
              </p:cNvPr>
              <p:cNvSpPr/>
              <p:nvPr/>
            </p:nvSpPr>
            <p:spPr>
              <a:xfrm>
                <a:off x="2" y="0"/>
                <a:ext cx="753531" cy="702733"/>
              </a:xfrm>
              <a:prstGeom prst="triangle">
                <a:avLst>
                  <a:gd name="adj" fmla="val 0"/>
                </a:avLst>
              </a:prstGeom>
              <a:solidFill>
                <a:srgbClr val="CCA677">
                  <a:alpha val="1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27" name="משולש שווה-שוקיים 26">
                <a:extLst>
                  <a:ext uri="{FF2B5EF4-FFF2-40B4-BE49-F238E27FC236}">
                    <a16:creationId xmlns:a16="http://schemas.microsoft.com/office/drawing/2014/main" id="{7D7FE2F1-889D-3A17-896D-F3CFB11A87CD}"/>
                  </a:ext>
                </a:extLst>
              </p:cNvPr>
              <p:cNvSpPr/>
              <p:nvPr/>
            </p:nvSpPr>
            <p:spPr>
              <a:xfrm rot="10800000">
                <a:off x="-1" y="-1"/>
                <a:ext cx="1744134" cy="948268"/>
              </a:xfrm>
              <a:prstGeom prst="triangle">
                <a:avLst>
                  <a:gd name="adj" fmla="val 44104"/>
                </a:avLst>
              </a:prstGeom>
              <a:solidFill>
                <a:srgbClr val="D2CCC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28" name="משולש שווה-שוקיים 27">
                <a:extLst>
                  <a:ext uri="{FF2B5EF4-FFF2-40B4-BE49-F238E27FC236}">
                    <a16:creationId xmlns:a16="http://schemas.microsoft.com/office/drawing/2014/main" id="{43E5D326-A2E8-83E0-8688-8071624EC578}"/>
                  </a:ext>
                </a:extLst>
              </p:cNvPr>
              <p:cNvSpPr/>
              <p:nvPr/>
            </p:nvSpPr>
            <p:spPr>
              <a:xfrm>
                <a:off x="967417" y="0"/>
                <a:ext cx="1211198" cy="948268"/>
              </a:xfrm>
              <a:prstGeom prst="triangle">
                <a:avLst>
                  <a:gd name="adj" fmla="val 0"/>
                </a:avLst>
              </a:prstGeom>
              <a:solidFill>
                <a:srgbClr val="CCA677">
                  <a:alpha val="17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29" name="משולש שווה-שוקיים 28">
                <a:extLst>
                  <a:ext uri="{FF2B5EF4-FFF2-40B4-BE49-F238E27FC236}">
                    <a16:creationId xmlns:a16="http://schemas.microsoft.com/office/drawing/2014/main" id="{B5E9EBBB-038A-AC64-2A23-71498CC4D5A9}"/>
                  </a:ext>
                </a:extLst>
              </p:cNvPr>
              <p:cNvSpPr/>
              <p:nvPr/>
            </p:nvSpPr>
            <p:spPr>
              <a:xfrm rot="18871903">
                <a:off x="8350206" y="572741"/>
                <a:ext cx="1439467" cy="1147221"/>
              </a:xfrm>
              <a:prstGeom prst="triangle">
                <a:avLst>
                  <a:gd name="adj" fmla="val 0"/>
                </a:avLst>
              </a:prstGeom>
              <a:solidFill>
                <a:srgbClr val="CCA677">
                  <a:alpha val="17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30" name="משולש שווה-שוקיים 29">
                <a:extLst>
                  <a:ext uri="{FF2B5EF4-FFF2-40B4-BE49-F238E27FC236}">
                    <a16:creationId xmlns:a16="http://schemas.microsoft.com/office/drawing/2014/main" id="{02130F39-71A8-9B63-7472-3D034F863266}"/>
                  </a:ext>
                </a:extLst>
              </p:cNvPr>
              <p:cNvSpPr/>
              <p:nvPr/>
            </p:nvSpPr>
            <p:spPr>
              <a:xfrm rot="11848929">
                <a:off x="8371354" y="770575"/>
                <a:ext cx="1233532" cy="831301"/>
              </a:xfrm>
              <a:prstGeom prst="triangle">
                <a:avLst>
                  <a:gd name="adj" fmla="val 44104"/>
                </a:avLst>
              </a:prstGeom>
              <a:solidFill>
                <a:srgbClr val="D2CCC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</p:grpSp>
        <p:sp>
          <p:nvSpPr>
            <p:cNvPr id="25" name="מלבן 24">
              <a:extLst>
                <a:ext uri="{FF2B5EF4-FFF2-40B4-BE49-F238E27FC236}">
                  <a16:creationId xmlns:a16="http://schemas.microsoft.com/office/drawing/2014/main" id="{06FF513C-6E84-2AA7-B2B4-207350687F3E}"/>
                </a:ext>
              </a:extLst>
            </p:cNvPr>
            <p:cNvSpPr/>
            <p:nvPr/>
          </p:nvSpPr>
          <p:spPr>
            <a:xfrm>
              <a:off x="-1" y="4953000"/>
              <a:ext cx="9144001" cy="190500"/>
            </a:xfrm>
            <a:prstGeom prst="rect">
              <a:avLst/>
            </a:prstGeom>
            <a:gradFill flip="none" rotWithShape="1">
              <a:gsLst>
                <a:gs pos="0">
                  <a:srgbClr val="D2CCC8"/>
                </a:gs>
                <a:gs pos="51000">
                  <a:srgbClr val="F6F0E8">
                    <a:shade val="67500"/>
                    <a:satMod val="115000"/>
                  </a:srgbClr>
                </a:gs>
                <a:gs pos="100000">
                  <a:srgbClr val="F6F0E8">
                    <a:shade val="100000"/>
                    <a:satMod val="115000"/>
                  </a:srgb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sp>
        <p:nvSpPr>
          <p:cNvPr id="2" name="Rectangle 5">
            <a:extLst>
              <a:ext uri="{FF2B5EF4-FFF2-40B4-BE49-F238E27FC236}">
                <a16:creationId xmlns:a16="http://schemas.microsoft.com/office/drawing/2014/main" id="{71EBE35E-C4AA-9BDE-8A6E-0066BF9174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3935" y="99715"/>
            <a:ext cx="65" cy="25776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9522" rIns="0" bIns="-952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he-IL" altLang="he-I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5A96BE76-EC89-E172-B63C-A97B61A00A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48399"/>
            <a:ext cx="65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he-IL" altLang="he-IL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kumimoji="0" lang="he-IL" altLang="he-I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מלבן 5"/>
          <p:cNvSpPr/>
          <p:nvPr/>
        </p:nvSpPr>
        <p:spPr>
          <a:xfrm>
            <a:off x="129540" y="1750305"/>
            <a:ext cx="8900160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he-IL" altLang="he-IL" sz="20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נעזר ב-CNN לצורך למידת המיפוי של תמונה אל המרחב המשותף, כך שאובייקטים דומים בתמונות שונות ימופו לצורות קרובות ב-</a:t>
            </a:r>
            <a:r>
              <a:rPr lang="en-US" altLang="he-IL" sz="20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Embedding Space</a:t>
            </a:r>
            <a:r>
              <a:rPr lang="he-IL" altLang="he-IL" sz="20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.  </a:t>
            </a: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he-IL" altLang="he-IL" sz="20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he-IL" sz="20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כיוון שאנו ממפים את </a:t>
            </a:r>
            <a:r>
              <a:rPr lang="he-IL" sz="2000" b="1" u="sng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שני</a:t>
            </a:r>
            <a:r>
              <a:rPr lang="he-IL" sz="20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הייצוגים של האובייקט, דו-ממדי ותלת-ממדי, </a:t>
            </a:r>
            <a:br>
              <a:rPr lang="en-US" sz="2000" dirty="0">
                <a:latin typeface="Segoe UI Semilight" panose="020B0402040204020203" pitchFamily="34" charset="0"/>
                <a:cs typeface="Segoe UI Semilight" panose="020B0402040204020203" pitchFamily="34" charset="0"/>
              </a:rPr>
            </a:br>
            <a:r>
              <a:rPr lang="he-IL" sz="20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לתוך ה-</a:t>
            </a:r>
            <a:r>
              <a:rPr lang="en-US" sz="20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Embedding Space</a:t>
            </a:r>
            <a:r>
              <a:rPr lang="he-IL" sz="20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, </a:t>
            </a:r>
            <a:r>
              <a:rPr lang="he-IL" altLang="he-IL" sz="20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מאפשר המעבר לתמונה בהינתן הצורה במרחב ולהפך. </a:t>
            </a:r>
          </a:p>
        </p:txBody>
      </p:sp>
    </p:spTree>
    <p:extLst>
      <p:ext uri="{BB962C8B-B14F-4D97-AF65-F5344CB8AC3E}">
        <p14:creationId xmlns:p14="http://schemas.microsoft.com/office/powerpoint/2010/main" val="25277798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lvl="0" algn="ctr" rtl="0"/>
            <a:r>
              <a:rPr lang="en-US" dirty="0"/>
              <a:t>Overview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CBEFBA6-1CB3-4354-3196-4C485D082E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3935" y="99715"/>
            <a:ext cx="65" cy="25776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9522" rIns="0" bIns="-952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he-IL" altLang="he-I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26" name="קבוצה 25">
            <a:extLst>
              <a:ext uri="{FF2B5EF4-FFF2-40B4-BE49-F238E27FC236}">
                <a16:creationId xmlns:a16="http://schemas.microsoft.com/office/drawing/2014/main" id="{B45872F6-71C8-89DD-0CF7-B2B9E4CF3364}"/>
              </a:ext>
            </a:extLst>
          </p:cNvPr>
          <p:cNvGrpSpPr/>
          <p:nvPr/>
        </p:nvGrpSpPr>
        <p:grpSpPr>
          <a:xfrm>
            <a:off x="-1" y="-1"/>
            <a:ext cx="9643551" cy="5143501"/>
            <a:chOff x="-1" y="-1"/>
            <a:chExt cx="9643551" cy="5143501"/>
          </a:xfrm>
        </p:grpSpPr>
        <p:grpSp>
          <p:nvGrpSpPr>
            <p:cNvPr id="24" name="קבוצה 23">
              <a:extLst>
                <a:ext uri="{FF2B5EF4-FFF2-40B4-BE49-F238E27FC236}">
                  <a16:creationId xmlns:a16="http://schemas.microsoft.com/office/drawing/2014/main" id="{A8B2142B-013E-9FE4-774E-B07A5DE9B673}"/>
                </a:ext>
              </a:extLst>
            </p:cNvPr>
            <p:cNvGrpSpPr/>
            <p:nvPr/>
          </p:nvGrpSpPr>
          <p:grpSpPr>
            <a:xfrm>
              <a:off x="-1" y="-1"/>
              <a:ext cx="9643551" cy="1866086"/>
              <a:chOff x="-1" y="-1"/>
              <a:chExt cx="9643551" cy="1866086"/>
            </a:xfrm>
          </p:grpSpPr>
          <p:sp>
            <p:nvSpPr>
              <p:cNvPr id="23" name="משולש שווה-שוקיים 22">
                <a:extLst>
                  <a:ext uri="{FF2B5EF4-FFF2-40B4-BE49-F238E27FC236}">
                    <a16:creationId xmlns:a16="http://schemas.microsoft.com/office/drawing/2014/main" id="{232B2A9D-A927-832A-2B60-D357B3FC7E26}"/>
                  </a:ext>
                </a:extLst>
              </p:cNvPr>
              <p:cNvSpPr/>
              <p:nvPr/>
            </p:nvSpPr>
            <p:spPr>
              <a:xfrm>
                <a:off x="2" y="0"/>
                <a:ext cx="753531" cy="702733"/>
              </a:xfrm>
              <a:prstGeom prst="triangle">
                <a:avLst>
                  <a:gd name="adj" fmla="val 0"/>
                </a:avLst>
              </a:prstGeom>
              <a:solidFill>
                <a:srgbClr val="CCA677">
                  <a:alpha val="1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27" name="משולש שווה-שוקיים 26">
                <a:extLst>
                  <a:ext uri="{FF2B5EF4-FFF2-40B4-BE49-F238E27FC236}">
                    <a16:creationId xmlns:a16="http://schemas.microsoft.com/office/drawing/2014/main" id="{7D7FE2F1-889D-3A17-896D-F3CFB11A87CD}"/>
                  </a:ext>
                </a:extLst>
              </p:cNvPr>
              <p:cNvSpPr/>
              <p:nvPr/>
            </p:nvSpPr>
            <p:spPr>
              <a:xfrm rot="10800000">
                <a:off x="-1" y="-1"/>
                <a:ext cx="1744134" cy="948268"/>
              </a:xfrm>
              <a:prstGeom prst="triangle">
                <a:avLst>
                  <a:gd name="adj" fmla="val 44104"/>
                </a:avLst>
              </a:prstGeom>
              <a:solidFill>
                <a:srgbClr val="D2CCC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28" name="משולש שווה-שוקיים 27">
                <a:extLst>
                  <a:ext uri="{FF2B5EF4-FFF2-40B4-BE49-F238E27FC236}">
                    <a16:creationId xmlns:a16="http://schemas.microsoft.com/office/drawing/2014/main" id="{43E5D326-A2E8-83E0-8688-8071624EC578}"/>
                  </a:ext>
                </a:extLst>
              </p:cNvPr>
              <p:cNvSpPr/>
              <p:nvPr/>
            </p:nvSpPr>
            <p:spPr>
              <a:xfrm>
                <a:off x="967417" y="0"/>
                <a:ext cx="1211198" cy="948268"/>
              </a:xfrm>
              <a:prstGeom prst="triangle">
                <a:avLst>
                  <a:gd name="adj" fmla="val 0"/>
                </a:avLst>
              </a:prstGeom>
              <a:solidFill>
                <a:srgbClr val="CCA677">
                  <a:alpha val="17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29" name="משולש שווה-שוקיים 28">
                <a:extLst>
                  <a:ext uri="{FF2B5EF4-FFF2-40B4-BE49-F238E27FC236}">
                    <a16:creationId xmlns:a16="http://schemas.microsoft.com/office/drawing/2014/main" id="{B5E9EBBB-038A-AC64-2A23-71498CC4D5A9}"/>
                  </a:ext>
                </a:extLst>
              </p:cNvPr>
              <p:cNvSpPr/>
              <p:nvPr/>
            </p:nvSpPr>
            <p:spPr>
              <a:xfrm rot="18871903">
                <a:off x="8350206" y="572741"/>
                <a:ext cx="1439467" cy="1147221"/>
              </a:xfrm>
              <a:prstGeom prst="triangle">
                <a:avLst>
                  <a:gd name="adj" fmla="val 0"/>
                </a:avLst>
              </a:prstGeom>
              <a:solidFill>
                <a:srgbClr val="CCA677">
                  <a:alpha val="17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30" name="משולש שווה-שוקיים 29">
                <a:extLst>
                  <a:ext uri="{FF2B5EF4-FFF2-40B4-BE49-F238E27FC236}">
                    <a16:creationId xmlns:a16="http://schemas.microsoft.com/office/drawing/2014/main" id="{02130F39-71A8-9B63-7472-3D034F863266}"/>
                  </a:ext>
                </a:extLst>
              </p:cNvPr>
              <p:cNvSpPr/>
              <p:nvPr/>
            </p:nvSpPr>
            <p:spPr>
              <a:xfrm rot="11848929">
                <a:off x="8371354" y="770575"/>
                <a:ext cx="1233532" cy="831301"/>
              </a:xfrm>
              <a:prstGeom prst="triangle">
                <a:avLst>
                  <a:gd name="adj" fmla="val 44104"/>
                </a:avLst>
              </a:prstGeom>
              <a:solidFill>
                <a:srgbClr val="D2CCC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</p:grpSp>
        <p:sp>
          <p:nvSpPr>
            <p:cNvPr id="25" name="מלבן 24">
              <a:extLst>
                <a:ext uri="{FF2B5EF4-FFF2-40B4-BE49-F238E27FC236}">
                  <a16:creationId xmlns:a16="http://schemas.microsoft.com/office/drawing/2014/main" id="{06FF513C-6E84-2AA7-B2B4-207350687F3E}"/>
                </a:ext>
              </a:extLst>
            </p:cNvPr>
            <p:cNvSpPr/>
            <p:nvPr/>
          </p:nvSpPr>
          <p:spPr>
            <a:xfrm>
              <a:off x="-1" y="4953000"/>
              <a:ext cx="9144001" cy="190500"/>
            </a:xfrm>
            <a:prstGeom prst="rect">
              <a:avLst/>
            </a:prstGeom>
            <a:gradFill flip="none" rotWithShape="1">
              <a:gsLst>
                <a:gs pos="0">
                  <a:srgbClr val="D2CCC8"/>
                </a:gs>
                <a:gs pos="51000">
                  <a:srgbClr val="F6F0E8">
                    <a:shade val="67500"/>
                    <a:satMod val="115000"/>
                  </a:srgbClr>
                </a:gs>
                <a:gs pos="100000">
                  <a:srgbClr val="F6F0E8">
                    <a:shade val="100000"/>
                    <a:satMod val="115000"/>
                  </a:srgb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sp>
        <p:nvSpPr>
          <p:cNvPr id="2" name="Rectangle 5">
            <a:extLst>
              <a:ext uri="{FF2B5EF4-FFF2-40B4-BE49-F238E27FC236}">
                <a16:creationId xmlns:a16="http://schemas.microsoft.com/office/drawing/2014/main" id="{71EBE35E-C4AA-9BDE-8A6E-0066BF9174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3935" y="99715"/>
            <a:ext cx="65" cy="25776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9522" rIns="0" bIns="-952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he-IL" altLang="he-I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5A96BE76-EC89-E172-B63C-A97B61A00A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48399"/>
            <a:ext cx="65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he-IL" altLang="he-IL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kumimoji="0" lang="he-IL" altLang="he-I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5" name="תמונה 14"/>
          <p:cNvPicPr>
            <a:picLocks noChangeAspect="1"/>
          </p:cNvPicPr>
          <p:nvPr/>
        </p:nvPicPr>
        <p:blipFill rotWithShape="1">
          <a:blip r:embed="rId3"/>
          <a:srcRect r="3601"/>
          <a:stretch/>
        </p:blipFill>
        <p:spPr>
          <a:xfrm>
            <a:off x="1127263" y="1530182"/>
            <a:ext cx="6889471" cy="2840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4818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lvl="0" algn="ctr" rtl="0"/>
            <a:r>
              <a:rPr lang="en-US" dirty="0"/>
              <a:t>Conclusion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CBEFBA6-1CB3-4354-3196-4C485D082E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3935" y="99715"/>
            <a:ext cx="65" cy="25776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9522" rIns="0" bIns="-952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he-IL" altLang="he-I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26" name="קבוצה 25">
            <a:extLst>
              <a:ext uri="{FF2B5EF4-FFF2-40B4-BE49-F238E27FC236}">
                <a16:creationId xmlns:a16="http://schemas.microsoft.com/office/drawing/2014/main" id="{B45872F6-71C8-89DD-0CF7-B2B9E4CF3364}"/>
              </a:ext>
            </a:extLst>
          </p:cNvPr>
          <p:cNvGrpSpPr/>
          <p:nvPr/>
        </p:nvGrpSpPr>
        <p:grpSpPr>
          <a:xfrm>
            <a:off x="-1" y="-1"/>
            <a:ext cx="9643551" cy="5143501"/>
            <a:chOff x="-1" y="-1"/>
            <a:chExt cx="9643551" cy="5143501"/>
          </a:xfrm>
        </p:grpSpPr>
        <p:grpSp>
          <p:nvGrpSpPr>
            <p:cNvPr id="24" name="קבוצה 23">
              <a:extLst>
                <a:ext uri="{FF2B5EF4-FFF2-40B4-BE49-F238E27FC236}">
                  <a16:creationId xmlns:a16="http://schemas.microsoft.com/office/drawing/2014/main" id="{A8B2142B-013E-9FE4-774E-B07A5DE9B673}"/>
                </a:ext>
              </a:extLst>
            </p:cNvPr>
            <p:cNvGrpSpPr/>
            <p:nvPr/>
          </p:nvGrpSpPr>
          <p:grpSpPr>
            <a:xfrm>
              <a:off x="-1" y="-1"/>
              <a:ext cx="9643551" cy="1866086"/>
              <a:chOff x="-1" y="-1"/>
              <a:chExt cx="9643551" cy="1866086"/>
            </a:xfrm>
          </p:grpSpPr>
          <p:sp>
            <p:nvSpPr>
              <p:cNvPr id="23" name="משולש שווה-שוקיים 22">
                <a:extLst>
                  <a:ext uri="{FF2B5EF4-FFF2-40B4-BE49-F238E27FC236}">
                    <a16:creationId xmlns:a16="http://schemas.microsoft.com/office/drawing/2014/main" id="{232B2A9D-A927-832A-2B60-D357B3FC7E26}"/>
                  </a:ext>
                </a:extLst>
              </p:cNvPr>
              <p:cNvSpPr/>
              <p:nvPr/>
            </p:nvSpPr>
            <p:spPr>
              <a:xfrm>
                <a:off x="2" y="0"/>
                <a:ext cx="753531" cy="702733"/>
              </a:xfrm>
              <a:prstGeom prst="triangle">
                <a:avLst>
                  <a:gd name="adj" fmla="val 0"/>
                </a:avLst>
              </a:prstGeom>
              <a:solidFill>
                <a:srgbClr val="CCA677">
                  <a:alpha val="1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27" name="משולש שווה-שוקיים 26">
                <a:extLst>
                  <a:ext uri="{FF2B5EF4-FFF2-40B4-BE49-F238E27FC236}">
                    <a16:creationId xmlns:a16="http://schemas.microsoft.com/office/drawing/2014/main" id="{7D7FE2F1-889D-3A17-896D-F3CFB11A87CD}"/>
                  </a:ext>
                </a:extLst>
              </p:cNvPr>
              <p:cNvSpPr/>
              <p:nvPr/>
            </p:nvSpPr>
            <p:spPr>
              <a:xfrm rot="10800000">
                <a:off x="-1" y="-1"/>
                <a:ext cx="1744134" cy="948268"/>
              </a:xfrm>
              <a:prstGeom prst="triangle">
                <a:avLst>
                  <a:gd name="adj" fmla="val 44104"/>
                </a:avLst>
              </a:prstGeom>
              <a:solidFill>
                <a:srgbClr val="D2CCC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28" name="משולש שווה-שוקיים 27">
                <a:extLst>
                  <a:ext uri="{FF2B5EF4-FFF2-40B4-BE49-F238E27FC236}">
                    <a16:creationId xmlns:a16="http://schemas.microsoft.com/office/drawing/2014/main" id="{43E5D326-A2E8-83E0-8688-8071624EC578}"/>
                  </a:ext>
                </a:extLst>
              </p:cNvPr>
              <p:cNvSpPr/>
              <p:nvPr/>
            </p:nvSpPr>
            <p:spPr>
              <a:xfrm>
                <a:off x="967417" y="0"/>
                <a:ext cx="1211198" cy="948268"/>
              </a:xfrm>
              <a:prstGeom prst="triangle">
                <a:avLst>
                  <a:gd name="adj" fmla="val 0"/>
                </a:avLst>
              </a:prstGeom>
              <a:solidFill>
                <a:srgbClr val="CCA677">
                  <a:alpha val="17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29" name="משולש שווה-שוקיים 28">
                <a:extLst>
                  <a:ext uri="{FF2B5EF4-FFF2-40B4-BE49-F238E27FC236}">
                    <a16:creationId xmlns:a16="http://schemas.microsoft.com/office/drawing/2014/main" id="{B5E9EBBB-038A-AC64-2A23-71498CC4D5A9}"/>
                  </a:ext>
                </a:extLst>
              </p:cNvPr>
              <p:cNvSpPr/>
              <p:nvPr/>
            </p:nvSpPr>
            <p:spPr>
              <a:xfrm rot="18871903">
                <a:off x="8350206" y="572741"/>
                <a:ext cx="1439467" cy="1147221"/>
              </a:xfrm>
              <a:prstGeom prst="triangle">
                <a:avLst>
                  <a:gd name="adj" fmla="val 0"/>
                </a:avLst>
              </a:prstGeom>
              <a:solidFill>
                <a:srgbClr val="CCA677">
                  <a:alpha val="17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30" name="משולש שווה-שוקיים 29">
                <a:extLst>
                  <a:ext uri="{FF2B5EF4-FFF2-40B4-BE49-F238E27FC236}">
                    <a16:creationId xmlns:a16="http://schemas.microsoft.com/office/drawing/2014/main" id="{02130F39-71A8-9B63-7472-3D034F863266}"/>
                  </a:ext>
                </a:extLst>
              </p:cNvPr>
              <p:cNvSpPr/>
              <p:nvPr/>
            </p:nvSpPr>
            <p:spPr>
              <a:xfrm rot="11848929">
                <a:off x="8371354" y="770575"/>
                <a:ext cx="1233532" cy="831301"/>
              </a:xfrm>
              <a:prstGeom prst="triangle">
                <a:avLst>
                  <a:gd name="adj" fmla="val 44104"/>
                </a:avLst>
              </a:prstGeom>
              <a:solidFill>
                <a:srgbClr val="D2CCC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</p:grpSp>
        <p:sp>
          <p:nvSpPr>
            <p:cNvPr id="25" name="מלבן 24">
              <a:extLst>
                <a:ext uri="{FF2B5EF4-FFF2-40B4-BE49-F238E27FC236}">
                  <a16:creationId xmlns:a16="http://schemas.microsoft.com/office/drawing/2014/main" id="{06FF513C-6E84-2AA7-B2B4-207350687F3E}"/>
                </a:ext>
              </a:extLst>
            </p:cNvPr>
            <p:cNvSpPr/>
            <p:nvPr/>
          </p:nvSpPr>
          <p:spPr>
            <a:xfrm>
              <a:off x="-1" y="4953000"/>
              <a:ext cx="9144001" cy="190500"/>
            </a:xfrm>
            <a:prstGeom prst="rect">
              <a:avLst/>
            </a:prstGeom>
            <a:gradFill flip="none" rotWithShape="1">
              <a:gsLst>
                <a:gs pos="0">
                  <a:srgbClr val="D2CCC8"/>
                </a:gs>
                <a:gs pos="51000">
                  <a:srgbClr val="F6F0E8">
                    <a:shade val="67500"/>
                    <a:satMod val="115000"/>
                  </a:srgbClr>
                </a:gs>
                <a:gs pos="100000">
                  <a:srgbClr val="F6F0E8">
                    <a:shade val="100000"/>
                    <a:satMod val="115000"/>
                  </a:srgb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sp>
        <p:nvSpPr>
          <p:cNvPr id="2" name="Rectangle 5">
            <a:extLst>
              <a:ext uri="{FF2B5EF4-FFF2-40B4-BE49-F238E27FC236}">
                <a16:creationId xmlns:a16="http://schemas.microsoft.com/office/drawing/2014/main" id="{71EBE35E-C4AA-9BDE-8A6E-0066BF9174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3935" y="99715"/>
            <a:ext cx="65" cy="25776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9522" rIns="0" bIns="-952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he-IL" altLang="he-I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5A96BE76-EC89-E172-B63C-A97B61A00A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48399"/>
            <a:ext cx="65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he-IL" altLang="he-IL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kumimoji="0" lang="he-IL" altLang="he-I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8" name="קבוצה 7"/>
          <p:cNvGrpSpPr/>
          <p:nvPr/>
        </p:nvGrpSpPr>
        <p:grpSpPr>
          <a:xfrm>
            <a:off x="310595" y="1619394"/>
            <a:ext cx="8237773" cy="3333606"/>
            <a:chOff x="87160" y="990945"/>
            <a:chExt cx="9724924" cy="3846922"/>
          </a:xfrm>
        </p:grpSpPr>
        <p:pic>
          <p:nvPicPr>
            <p:cNvPr id="6" name="תמונה 5"/>
            <p:cNvPicPr>
              <a:picLocks noChangeAspect="1"/>
            </p:cNvPicPr>
            <p:nvPr/>
          </p:nvPicPr>
          <p:blipFill rotWithShape="1">
            <a:blip r:embed="rId3"/>
            <a:srcRect r="33159"/>
            <a:stretch/>
          </p:blipFill>
          <p:spPr>
            <a:xfrm>
              <a:off x="87160" y="990945"/>
              <a:ext cx="5157699" cy="3846921"/>
            </a:xfrm>
            <a:prstGeom prst="rect">
              <a:avLst/>
            </a:prstGeom>
          </p:spPr>
        </p:pic>
        <p:pic>
          <p:nvPicPr>
            <p:cNvPr id="7" name="תמונה 6"/>
            <p:cNvPicPr>
              <a:picLocks noChangeAspect="1"/>
            </p:cNvPicPr>
            <p:nvPr/>
          </p:nvPicPr>
          <p:blipFill rotWithShape="1">
            <a:blip r:embed="rId4"/>
            <a:srcRect l="33180" r="4017"/>
            <a:stretch/>
          </p:blipFill>
          <p:spPr>
            <a:xfrm>
              <a:off x="5384981" y="1052470"/>
              <a:ext cx="4427103" cy="378539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773656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CBEFBA6-1CB3-4354-3196-4C485D082E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3935" y="99715"/>
            <a:ext cx="65" cy="25776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9522" rIns="0" bIns="-952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he-IL" altLang="he-I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26" name="קבוצה 25">
            <a:extLst>
              <a:ext uri="{FF2B5EF4-FFF2-40B4-BE49-F238E27FC236}">
                <a16:creationId xmlns:a16="http://schemas.microsoft.com/office/drawing/2014/main" id="{B45872F6-71C8-89DD-0CF7-B2B9E4CF3364}"/>
              </a:ext>
            </a:extLst>
          </p:cNvPr>
          <p:cNvGrpSpPr/>
          <p:nvPr/>
        </p:nvGrpSpPr>
        <p:grpSpPr>
          <a:xfrm>
            <a:off x="-1" y="-1"/>
            <a:ext cx="9643551" cy="5143501"/>
            <a:chOff x="-1" y="-1"/>
            <a:chExt cx="9643551" cy="5143501"/>
          </a:xfrm>
        </p:grpSpPr>
        <p:grpSp>
          <p:nvGrpSpPr>
            <p:cNvPr id="24" name="קבוצה 23">
              <a:extLst>
                <a:ext uri="{FF2B5EF4-FFF2-40B4-BE49-F238E27FC236}">
                  <a16:creationId xmlns:a16="http://schemas.microsoft.com/office/drawing/2014/main" id="{A8B2142B-013E-9FE4-774E-B07A5DE9B673}"/>
                </a:ext>
              </a:extLst>
            </p:cNvPr>
            <p:cNvGrpSpPr/>
            <p:nvPr/>
          </p:nvGrpSpPr>
          <p:grpSpPr>
            <a:xfrm>
              <a:off x="-1" y="-1"/>
              <a:ext cx="9643551" cy="1866086"/>
              <a:chOff x="-1" y="-1"/>
              <a:chExt cx="9643551" cy="1866086"/>
            </a:xfrm>
          </p:grpSpPr>
          <p:sp>
            <p:nvSpPr>
              <p:cNvPr id="23" name="משולש שווה-שוקיים 22">
                <a:extLst>
                  <a:ext uri="{FF2B5EF4-FFF2-40B4-BE49-F238E27FC236}">
                    <a16:creationId xmlns:a16="http://schemas.microsoft.com/office/drawing/2014/main" id="{232B2A9D-A927-832A-2B60-D357B3FC7E26}"/>
                  </a:ext>
                </a:extLst>
              </p:cNvPr>
              <p:cNvSpPr/>
              <p:nvPr/>
            </p:nvSpPr>
            <p:spPr>
              <a:xfrm>
                <a:off x="2" y="0"/>
                <a:ext cx="753531" cy="702733"/>
              </a:xfrm>
              <a:prstGeom prst="triangle">
                <a:avLst>
                  <a:gd name="adj" fmla="val 0"/>
                </a:avLst>
              </a:prstGeom>
              <a:solidFill>
                <a:srgbClr val="CCA677">
                  <a:alpha val="1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27" name="משולש שווה-שוקיים 26">
                <a:extLst>
                  <a:ext uri="{FF2B5EF4-FFF2-40B4-BE49-F238E27FC236}">
                    <a16:creationId xmlns:a16="http://schemas.microsoft.com/office/drawing/2014/main" id="{7D7FE2F1-889D-3A17-896D-F3CFB11A87CD}"/>
                  </a:ext>
                </a:extLst>
              </p:cNvPr>
              <p:cNvSpPr/>
              <p:nvPr/>
            </p:nvSpPr>
            <p:spPr>
              <a:xfrm rot="10800000">
                <a:off x="-1" y="-1"/>
                <a:ext cx="1744134" cy="948268"/>
              </a:xfrm>
              <a:prstGeom prst="triangle">
                <a:avLst>
                  <a:gd name="adj" fmla="val 44104"/>
                </a:avLst>
              </a:prstGeom>
              <a:solidFill>
                <a:srgbClr val="D2CCC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28" name="משולש שווה-שוקיים 27">
                <a:extLst>
                  <a:ext uri="{FF2B5EF4-FFF2-40B4-BE49-F238E27FC236}">
                    <a16:creationId xmlns:a16="http://schemas.microsoft.com/office/drawing/2014/main" id="{43E5D326-A2E8-83E0-8688-8071624EC578}"/>
                  </a:ext>
                </a:extLst>
              </p:cNvPr>
              <p:cNvSpPr/>
              <p:nvPr/>
            </p:nvSpPr>
            <p:spPr>
              <a:xfrm>
                <a:off x="967417" y="0"/>
                <a:ext cx="1211198" cy="948268"/>
              </a:xfrm>
              <a:prstGeom prst="triangle">
                <a:avLst>
                  <a:gd name="adj" fmla="val 0"/>
                </a:avLst>
              </a:prstGeom>
              <a:solidFill>
                <a:srgbClr val="CCA677">
                  <a:alpha val="17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29" name="משולש שווה-שוקיים 28">
                <a:extLst>
                  <a:ext uri="{FF2B5EF4-FFF2-40B4-BE49-F238E27FC236}">
                    <a16:creationId xmlns:a16="http://schemas.microsoft.com/office/drawing/2014/main" id="{B5E9EBBB-038A-AC64-2A23-71498CC4D5A9}"/>
                  </a:ext>
                </a:extLst>
              </p:cNvPr>
              <p:cNvSpPr/>
              <p:nvPr/>
            </p:nvSpPr>
            <p:spPr>
              <a:xfrm rot="18871903">
                <a:off x="8350206" y="572741"/>
                <a:ext cx="1439467" cy="1147221"/>
              </a:xfrm>
              <a:prstGeom prst="triangle">
                <a:avLst>
                  <a:gd name="adj" fmla="val 0"/>
                </a:avLst>
              </a:prstGeom>
              <a:solidFill>
                <a:srgbClr val="CCA677">
                  <a:alpha val="17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30" name="משולש שווה-שוקיים 29">
                <a:extLst>
                  <a:ext uri="{FF2B5EF4-FFF2-40B4-BE49-F238E27FC236}">
                    <a16:creationId xmlns:a16="http://schemas.microsoft.com/office/drawing/2014/main" id="{02130F39-71A8-9B63-7472-3D034F863266}"/>
                  </a:ext>
                </a:extLst>
              </p:cNvPr>
              <p:cNvSpPr/>
              <p:nvPr/>
            </p:nvSpPr>
            <p:spPr>
              <a:xfrm rot="11848929">
                <a:off x="8371354" y="770575"/>
                <a:ext cx="1233532" cy="831301"/>
              </a:xfrm>
              <a:prstGeom prst="triangle">
                <a:avLst>
                  <a:gd name="adj" fmla="val 44104"/>
                </a:avLst>
              </a:prstGeom>
              <a:solidFill>
                <a:srgbClr val="D2CCC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</p:grpSp>
        <p:sp>
          <p:nvSpPr>
            <p:cNvPr id="25" name="מלבן 24">
              <a:extLst>
                <a:ext uri="{FF2B5EF4-FFF2-40B4-BE49-F238E27FC236}">
                  <a16:creationId xmlns:a16="http://schemas.microsoft.com/office/drawing/2014/main" id="{06FF513C-6E84-2AA7-B2B4-207350687F3E}"/>
                </a:ext>
              </a:extLst>
            </p:cNvPr>
            <p:cNvSpPr/>
            <p:nvPr/>
          </p:nvSpPr>
          <p:spPr>
            <a:xfrm>
              <a:off x="-1" y="4953000"/>
              <a:ext cx="9144001" cy="190500"/>
            </a:xfrm>
            <a:prstGeom prst="rect">
              <a:avLst/>
            </a:prstGeom>
            <a:gradFill flip="none" rotWithShape="1">
              <a:gsLst>
                <a:gs pos="0">
                  <a:srgbClr val="D2CCC8"/>
                </a:gs>
                <a:gs pos="51000">
                  <a:srgbClr val="F6F0E8">
                    <a:shade val="67500"/>
                    <a:satMod val="115000"/>
                  </a:srgbClr>
                </a:gs>
                <a:gs pos="100000">
                  <a:srgbClr val="F6F0E8">
                    <a:shade val="100000"/>
                    <a:satMod val="115000"/>
                  </a:srgb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sp>
        <p:nvSpPr>
          <p:cNvPr id="2" name="Rectangle 5">
            <a:extLst>
              <a:ext uri="{FF2B5EF4-FFF2-40B4-BE49-F238E27FC236}">
                <a16:creationId xmlns:a16="http://schemas.microsoft.com/office/drawing/2014/main" id="{71EBE35E-C4AA-9BDE-8A6E-0066BF9174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3935" y="99715"/>
            <a:ext cx="65" cy="25776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9522" rIns="0" bIns="-952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he-IL" altLang="he-I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253C62B8-CD49-9628-6F7B-B981C0130F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3935" y="99715"/>
            <a:ext cx="65" cy="25776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9522" rIns="0" bIns="-952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he-IL" altLang="he-I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A535AAD3-C794-4087-33C2-56C844B650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3935" y="99715"/>
            <a:ext cx="65" cy="25776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9522" rIns="0" bIns="-952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he-IL" altLang="he-I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" name="Google Shape;68;p14">
            <a:extLst>
              <a:ext uri="{FF2B5EF4-FFF2-40B4-BE49-F238E27FC236}">
                <a16:creationId xmlns:a16="http://schemas.microsoft.com/office/drawing/2014/main" id="{7952E423-70F1-541B-4EA8-EF078330A31D}"/>
              </a:ext>
            </a:extLst>
          </p:cNvPr>
          <p:cNvSpPr txBox="1">
            <a:spLocks/>
          </p:cNvSpPr>
          <p:nvPr/>
        </p:nvSpPr>
        <p:spPr>
          <a:xfrm>
            <a:off x="311149" y="357484"/>
            <a:ext cx="8521700" cy="1573614"/>
          </a:xfrm>
          <a:prstGeom prst="rect">
            <a:avLst/>
          </a:prstGeom>
        </p:spPr>
        <p:txBody>
          <a:bodyPr spcFirstLastPara="1" vert="horz" wrap="square" lIns="91425" tIns="91425" rIns="91425" bIns="91425" rtlCol="1" anchor="b" anchorCtr="0">
            <a:noAutofit/>
          </a:bodyPr>
          <a:lstStyle>
            <a:lvl1pPr marL="457200" lvl="0" indent="-342900" algn="r" defTabSz="685800" rtl="1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●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lvl="1" indent="-317500" algn="r" defTabSz="685800" rtl="1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lvl="2" indent="-317500" algn="r" defTabSz="685800" rtl="1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lvl="3" indent="-317500" algn="r" defTabSz="685800" rtl="1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lvl="4" indent="-317500" algn="r" defTabSz="685800" rtl="1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lvl="5" indent="-317500" algn="r" defTabSz="685800" rtl="1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lvl="6" indent="-317500" algn="r" defTabSz="685800" rtl="1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lvl="7" indent="-317500" algn="r" defTabSz="685800" rtl="1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lvl="8" indent="-317500" algn="r" defTabSz="685800" rtl="1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sz="3300" b="1" dirty="0">
                <a:latin typeface="+mj-lt"/>
                <a:ea typeface="+mj-ea"/>
                <a:cs typeface="+mj-cs"/>
              </a:rPr>
              <a:t>Text &amp; Image fusion </a:t>
            </a:r>
            <a:br>
              <a:rPr lang="en-US" sz="3300" b="1" dirty="0">
                <a:latin typeface="+mj-lt"/>
                <a:ea typeface="+mj-ea"/>
                <a:cs typeface="+mj-cs"/>
              </a:rPr>
            </a:br>
            <a:r>
              <a:rPr lang="en-US" sz="3300" b="1" dirty="0">
                <a:latin typeface="+mj-lt"/>
                <a:ea typeface="+mj-ea"/>
                <a:cs typeface="+mj-cs"/>
              </a:rPr>
              <a:t>Visual Question Answering</a:t>
            </a:r>
          </a:p>
        </p:txBody>
      </p:sp>
      <p:pic>
        <p:nvPicPr>
          <p:cNvPr id="11" name="תמונה 10">
            <a:extLst>
              <a:ext uri="{FF2B5EF4-FFF2-40B4-BE49-F238E27FC236}">
                <a16:creationId xmlns:a16="http://schemas.microsoft.com/office/drawing/2014/main" id="{2C521748-DE21-6B2C-6897-F4A43BAC5C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5576" y="1931098"/>
            <a:ext cx="3524475" cy="2834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3100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קבוצה 25">
            <a:extLst>
              <a:ext uri="{FF2B5EF4-FFF2-40B4-BE49-F238E27FC236}">
                <a16:creationId xmlns:a16="http://schemas.microsoft.com/office/drawing/2014/main" id="{B45872F6-71C8-89DD-0CF7-B2B9E4CF3364}"/>
              </a:ext>
            </a:extLst>
          </p:cNvPr>
          <p:cNvGrpSpPr/>
          <p:nvPr/>
        </p:nvGrpSpPr>
        <p:grpSpPr>
          <a:xfrm>
            <a:off x="-1" y="-1"/>
            <a:ext cx="9643551" cy="5143501"/>
            <a:chOff x="-1" y="-1"/>
            <a:chExt cx="9643551" cy="5143501"/>
          </a:xfrm>
        </p:grpSpPr>
        <p:grpSp>
          <p:nvGrpSpPr>
            <p:cNvPr id="24" name="קבוצה 23">
              <a:extLst>
                <a:ext uri="{FF2B5EF4-FFF2-40B4-BE49-F238E27FC236}">
                  <a16:creationId xmlns:a16="http://schemas.microsoft.com/office/drawing/2014/main" id="{A8B2142B-013E-9FE4-774E-B07A5DE9B673}"/>
                </a:ext>
              </a:extLst>
            </p:cNvPr>
            <p:cNvGrpSpPr/>
            <p:nvPr/>
          </p:nvGrpSpPr>
          <p:grpSpPr>
            <a:xfrm>
              <a:off x="-1" y="-1"/>
              <a:ext cx="9643551" cy="1866086"/>
              <a:chOff x="-1" y="-1"/>
              <a:chExt cx="9643551" cy="1866086"/>
            </a:xfrm>
          </p:grpSpPr>
          <p:sp>
            <p:nvSpPr>
              <p:cNvPr id="23" name="משולש שווה-שוקיים 22">
                <a:extLst>
                  <a:ext uri="{FF2B5EF4-FFF2-40B4-BE49-F238E27FC236}">
                    <a16:creationId xmlns:a16="http://schemas.microsoft.com/office/drawing/2014/main" id="{232B2A9D-A927-832A-2B60-D357B3FC7E26}"/>
                  </a:ext>
                </a:extLst>
              </p:cNvPr>
              <p:cNvSpPr/>
              <p:nvPr/>
            </p:nvSpPr>
            <p:spPr>
              <a:xfrm>
                <a:off x="2" y="0"/>
                <a:ext cx="753531" cy="702733"/>
              </a:xfrm>
              <a:prstGeom prst="triangle">
                <a:avLst>
                  <a:gd name="adj" fmla="val 0"/>
                </a:avLst>
              </a:prstGeom>
              <a:solidFill>
                <a:srgbClr val="CCA677">
                  <a:alpha val="1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27" name="משולש שווה-שוקיים 26">
                <a:extLst>
                  <a:ext uri="{FF2B5EF4-FFF2-40B4-BE49-F238E27FC236}">
                    <a16:creationId xmlns:a16="http://schemas.microsoft.com/office/drawing/2014/main" id="{7D7FE2F1-889D-3A17-896D-F3CFB11A87CD}"/>
                  </a:ext>
                </a:extLst>
              </p:cNvPr>
              <p:cNvSpPr/>
              <p:nvPr/>
            </p:nvSpPr>
            <p:spPr>
              <a:xfrm rot="10800000">
                <a:off x="-1" y="-1"/>
                <a:ext cx="1744134" cy="948268"/>
              </a:xfrm>
              <a:prstGeom prst="triangle">
                <a:avLst>
                  <a:gd name="adj" fmla="val 44104"/>
                </a:avLst>
              </a:prstGeom>
              <a:solidFill>
                <a:srgbClr val="D2CCC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28" name="משולש שווה-שוקיים 27">
                <a:extLst>
                  <a:ext uri="{FF2B5EF4-FFF2-40B4-BE49-F238E27FC236}">
                    <a16:creationId xmlns:a16="http://schemas.microsoft.com/office/drawing/2014/main" id="{43E5D326-A2E8-83E0-8688-8071624EC578}"/>
                  </a:ext>
                </a:extLst>
              </p:cNvPr>
              <p:cNvSpPr/>
              <p:nvPr/>
            </p:nvSpPr>
            <p:spPr>
              <a:xfrm>
                <a:off x="967417" y="0"/>
                <a:ext cx="1211198" cy="948268"/>
              </a:xfrm>
              <a:prstGeom prst="triangle">
                <a:avLst>
                  <a:gd name="adj" fmla="val 0"/>
                </a:avLst>
              </a:prstGeom>
              <a:solidFill>
                <a:srgbClr val="CCA677">
                  <a:alpha val="17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29" name="משולש שווה-שוקיים 28">
                <a:extLst>
                  <a:ext uri="{FF2B5EF4-FFF2-40B4-BE49-F238E27FC236}">
                    <a16:creationId xmlns:a16="http://schemas.microsoft.com/office/drawing/2014/main" id="{B5E9EBBB-038A-AC64-2A23-71498CC4D5A9}"/>
                  </a:ext>
                </a:extLst>
              </p:cNvPr>
              <p:cNvSpPr/>
              <p:nvPr/>
            </p:nvSpPr>
            <p:spPr>
              <a:xfrm rot="18871903">
                <a:off x="8350206" y="572741"/>
                <a:ext cx="1439467" cy="1147221"/>
              </a:xfrm>
              <a:prstGeom prst="triangle">
                <a:avLst>
                  <a:gd name="adj" fmla="val 0"/>
                </a:avLst>
              </a:prstGeom>
              <a:solidFill>
                <a:srgbClr val="CCA677">
                  <a:alpha val="17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30" name="משולש שווה-שוקיים 29">
                <a:extLst>
                  <a:ext uri="{FF2B5EF4-FFF2-40B4-BE49-F238E27FC236}">
                    <a16:creationId xmlns:a16="http://schemas.microsoft.com/office/drawing/2014/main" id="{02130F39-71A8-9B63-7472-3D034F863266}"/>
                  </a:ext>
                </a:extLst>
              </p:cNvPr>
              <p:cNvSpPr/>
              <p:nvPr/>
            </p:nvSpPr>
            <p:spPr>
              <a:xfrm rot="11848929">
                <a:off x="8371354" y="770575"/>
                <a:ext cx="1233532" cy="831301"/>
              </a:xfrm>
              <a:prstGeom prst="triangle">
                <a:avLst>
                  <a:gd name="adj" fmla="val 44104"/>
                </a:avLst>
              </a:prstGeom>
              <a:solidFill>
                <a:srgbClr val="D2CCC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</p:grpSp>
        <p:sp>
          <p:nvSpPr>
            <p:cNvPr id="25" name="מלבן 24">
              <a:extLst>
                <a:ext uri="{FF2B5EF4-FFF2-40B4-BE49-F238E27FC236}">
                  <a16:creationId xmlns:a16="http://schemas.microsoft.com/office/drawing/2014/main" id="{06FF513C-6E84-2AA7-B2B4-207350687F3E}"/>
                </a:ext>
              </a:extLst>
            </p:cNvPr>
            <p:cNvSpPr/>
            <p:nvPr/>
          </p:nvSpPr>
          <p:spPr>
            <a:xfrm>
              <a:off x="-1" y="4953000"/>
              <a:ext cx="9144001" cy="190500"/>
            </a:xfrm>
            <a:prstGeom prst="rect">
              <a:avLst/>
            </a:prstGeom>
            <a:gradFill flip="none" rotWithShape="1">
              <a:gsLst>
                <a:gs pos="0">
                  <a:srgbClr val="D2CCC8"/>
                </a:gs>
                <a:gs pos="51000">
                  <a:srgbClr val="F6F0E8">
                    <a:shade val="67500"/>
                    <a:satMod val="115000"/>
                  </a:srgbClr>
                </a:gs>
                <a:gs pos="100000">
                  <a:srgbClr val="F6F0E8">
                    <a:shade val="100000"/>
                    <a:satMod val="115000"/>
                  </a:srgb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sp>
        <p:nvSpPr>
          <p:cNvPr id="68" name="Google Shape;68;p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Data set</a:t>
            </a:r>
          </a:p>
        </p:txBody>
      </p:sp>
      <p:sp>
        <p:nvSpPr>
          <p:cNvPr id="21" name="Google Shape;69;p14">
            <a:extLst>
              <a:ext uri="{FF2B5EF4-FFF2-40B4-BE49-F238E27FC236}">
                <a16:creationId xmlns:a16="http://schemas.microsoft.com/office/drawing/2014/main" id="{9518E253-1DD7-8258-A1E7-61F65CF2061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150" y="1225550"/>
            <a:ext cx="8521700" cy="33543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he-IL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מאגר הנתונים מורכב מתמונות שלקוחות מ- </a:t>
            </a:r>
            <a:r>
              <a:rPr lang="en-US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COCO</a:t>
            </a:r>
            <a:r>
              <a:rPr lang="he-IL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ובנוסף, ע"מ לאמן את המודל גם על סצנות יותר מורכבות, יצרו דאטה סט חדש בגודל של 50,000 של סצנות מופשטות.</a:t>
            </a:r>
            <a:br>
              <a:rPr lang="en-US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</a:br>
            <a:endParaRPr lang="he-IL" sz="16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0" lvl="0" indent="0" algn="r" rtl="1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lang="he-IL" sz="16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0" lvl="0" indent="0" algn="r" rtl="1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lang="he-IL" sz="16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12" name="קבוצה 11">
            <a:extLst>
              <a:ext uri="{FF2B5EF4-FFF2-40B4-BE49-F238E27FC236}">
                <a16:creationId xmlns:a16="http://schemas.microsoft.com/office/drawing/2014/main" id="{B576CBEE-6180-0014-A2B6-0CD4B4154ACD}"/>
              </a:ext>
            </a:extLst>
          </p:cNvPr>
          <p:cNvGrpSpPr/>
          <p:nvPr/>
        </p:nvGrpSpPr>
        <p:grpSpPr>
          <a:xfrm>
            <a:off x="145618" y="2513937"/>
            <a:ext cx="4326683" cy="2025072"/>
            <a:chOff x="567890" y="3121481"/>
            <a:chExt cx="3917484" cy="1735739"/>
          </a:xfrm>
        </p:grpSpPr>
        <p:pic>
          <p:nvPicPr>
            <p:cNvPr id="31" name="תמונה 30">
              <a:extLst>
                <a:ext uri="{FF2B5EF4-FFF2-40B4-BE49-F238E27FC236}">
                  <a16:creationId xmlns:a16="http://schemas.microsoft.com/office/drawing/2014/main" id="{31FBE0A3-9BDA-684E-5DC2-E353347E4B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3333" r="25472" b="64399"/>
            <a:stretch/>
          </p:blipFill>
          <p:spPr>
            <a:xfrm>
              <a:off x="567890" y="3121481"/>
              <a:ext cx="3917484" cy="1171119"/>
            </a:xfrm>
            <a:prstGeom prst="rect">
              <a:avLst/>
            </a:prstGeom>
          </p:spPr>
        </p:pic>
        <p:pic>
          <p:nvPicPr>
            <p:cNvPr id="33" name="תמונה 32">
              <a:extLst>
                <a:ext uri="{FF2B5EF4-FFF2-40B4-BE49-F238E27FC236}">
                  <a16:creationId xmlns:a16="http://schemas.microsoft.com/office/drawing/2014/main" id="{26352745-BE72-13B8-DA80-73A26D3306A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2756" t="36566" r="36456" b="47235"/>
            <a:stretch/>
          </p:blipFill>
          <p:spPr>
            <a:xfrm>
              <a:off x="3247864" y="4324350"/>
              <a:ext cx="825500" cy="532870"/>
            </a:xfrm>
            <a:prstGeom prst="rect">
              <a:avLst/>
            </a:prstGeom>
          </p:spPr>
        </p:pic>
        <p:pic>
          <p:nvPicPr>
            <p:cNvPr id="34" name="תמונה 33">
              <a:extLst>
                <a:ext uri="{FF2B5EF4-FFF2-40B4-BE49-F238E27FC236}">
                  <a16:creationId xmlns:a16="http://schemas.microsoft.com/office/drawing/2014/main" id="{75819D78-35C2-E233-AC05-AE443255A0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3333" t="36566" r="64172" b="47235"/>
            <a:stretch/>
          </p:blipFill>
          <p:spPr>
            <a:xfrm>
              <a:off x="1141007" y="4313503"/>
              <a:ext cx="956110" cy="532870"/>
            </a:xfrm>
            <a:prstGeom prst="rect">
              <a:avLst/>
            </a:prstGeom>
          </p:spPr>
        </p:pic>
      </p:grpSp>
      <p:grpSp>
        <p:nvGrpSpPr>
          <p:cNvPr id="13" name="קבוצה 12">
            <a:extLst>
              <a:ext uri="{FF2B5EF4-FFF2-40B4-BE49-F238E27FC236}">
                <a16:creationId xmlns:a16="http://schemas.microsoft.com/office/drawing/2014/main" id="{F336D37F-309D-FDA5-B6FA-8A734D3072DA}"/>
              </a:ext>
            </a:extLst>
          </p:cNvPr>
          <p:cNvGrpSpPr/>
          <p:nvPr/>
        </p:nvGrpSpPr>
        <p:grpSpPr>
          <a:xfrm>
            <a:off x="4699000" y="2647952"/>
            <a:ext cx="4326682" cy="1830693"/>
            <a:chOff x="5070637" y="3295359"/>
            <a:chExt cx="3917483" cy="1569132"/>
          </a:xfrm>
        </p:grpSpPr>
        <p:pic>
          <p:nvPicPr>
            <p:cNvPr id="32" name="תמונה 31">
              <a:extLst>
                <a:ext uri="{FF2B5EF4-FFF2-40B4-BE49-F238E27FC236}">
                  <a16:creationId xmlns:a16="http://schemas.microsoft.com/office/drawing/2014/main" id="{ACE5CC7E-684E-91B0-F819-11D006C3C1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-43" t="52521" r="48848" b="17164"/>
            <a:stretch/>
          </p:blipFill>
          <p:spPr>
            <a:xfrm>
              <a:off x="5070637" y="3295359"/>
              <a:ext cx="3917483" cy="997241"/>
            </a:xfrm>
            <a:prstGeom prst="rect">
              <a:avLst/>
            </a:prstGeom>
          </p:spPr>
        </p:pic>
        <p:pic>
          <p:nvPicPr>
            <p:cNvPr id="35" name="תמונה 34">
              <a:extLst>
                <a:ext uri="{FF2B5EF4-FFF2-40B4-BE49-F238E27FC236}">
                  <a16:creationId xmlns:a16="http://schemas.microsoft.com/office/drawing/2014/main" id="{D5998C25-723D-B3FE-1E02-32A03D7C96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2871" t="82700" r="68113"/>
            <a:stretch/>
          </p:blipFill>
          <p:spPr>
            <a:xfrm>
              <a:off x="7658054" y="4291359"/>
              <a:ext cx="689878" cy="569106"/>
            </a:xfrm>
            <a:prstGeom prst="rect">
              <a:avLst/>
            </a:prstGeom>
          </p:spPr>
        </p:pic>
        <p:pic>
          <p:nvPicPr>
            <p:cNvPr id="36" name="תמונה 35">
              <a:extLst>
                <a:ext uri="{FF2B5EF4-FFF2-40B4-BE49-F238E27FC236}">
                  <a16:creationId xmlns:a16="http://schemas.microsoft.com/office/drawing/2014/main" id="{2D8A58BB-B611-429B-F19F-A863FDF0ED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-43" t="82700" r="89908"/>
            <a:stretch/>
          </p:blipFill>
          <p:spPr>
            <a:xfrm>
              <a:off x="5588814" y="4295385"/>
              <a:ext cx="775531" cy="569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728279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6" name="Picture 8" descr="Understanding Word Vectorization In NLP using Word2Vec | by Sharon Babu K |  Medium">
            <a:extLst>
              <a:ext uri="{FF2B5EF4-FFF2-40B4-BE49-F238E27FC236}">
                <a16:creationId xmlns:a16="http://schemas.microsoft.com/office/drawing/2014/main" id="{DC47CC43-9960-3EA3-53DD-829585F207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146" y="1866964"/>
            <a:ext cx="2059993" cy="1529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קבוצה 25">
            <a:extLst>
              <a:ext uri="{FF2B5EF4-FFF2-40B4-BE49-F238E27FC236}">
                <a16:creationId xmlns:a16="http://schemas.microsoft.com/office/drawing/2014/main" id="{B45872F6-71C8-89DD-0CF7-B2B9E4CF3364}"/>
              </a:ext>
            </a:extLst>
          </p:cNvPr>
          <p:cNvGrpSpPr/>
          <p:nvPr/>
        </p:nvGrpSpPr>
        <p:grpSpPr>
          <a:xfrm>
            <a:off x="-1" y="-1"/>
            <a:ext cx="9643551" cy="5143501"/>
            <a:chOff x="-1" y="-1"/>
            <a:chExt cx="9643551" cy="5143501"/>
          </a:xfrm>
        </p:grpSpPr>
        <p:grpSp>
          <p:nvGrpSpPr>
            <p:cNvPr id="24" name="קבוצה 23">
              <a:extLst>
                <a:ext uri="{FF2B5EF4-FFF2-40B4-BE49-F238E27FC236}">
                  <a16:creationId xmlns:a16="http://schemas.microsoft.com/office/drawing/2014/main" id="{A8B2142B-013E-9FE4-774E-B07A5DE9B673}"/>
                </a:ext>
              </a:extLst>
            </p:cNvPr>
            <p:cNvGrpSpPr/>
            <p:nvPr/>
          </p:nvGrpSpPr>
          <p:grpSpPr>
            <a:xfrm>
              <a:off x="-1" y="-1"/>
              <a:ext cx="9643551" cy="1866086"/>
              <a:chOff x="-1" y="-1"/>
              <a:chExt cx="9643551" cy="1866086"/>
            </a:xfrm>
          </p:grpSpPr>
          <p:sp>
            <p:nvSpPr>
              <p:cNvPr id="23" name="משולש שווה-שוקיים 22">
                <a:extLst>
                  <a:ext uri="{FF2B5EF4-FFF2-40B4-BE49-F238E27FC236}">
                    <a16:creationId xmlns:a16="http://schemas.microsoft.com/office/drawing/2014/main" id="{232B2A9D-A927-832A-2B60-D357B3FC7E26}"/>
                  </a:ext>
                </a:extLst>
              </p:cNvPr>
              <p:cNvSpPr/>
              <p:nvPr/>
            </p:nvSpPr>
            <p:spPr>
              <a:xfrm>
                <a:off x="2" y="0"/>
                <a:ext cx="753531" cy="702733"/>
              </a:xfrm>
              <a:prstGeom prst="triangle">
                <a:avLst>
                  <a:gd name="adj" fmla="val 0"/>
                </a:avLst>
              </a:prstGeom>
              <a:solidFill>
                <a:srgbClr val="CCA677">
                  <a:alpha val="1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27" name="משולש שווה-שוקיים 26">
                <a:extLst>
                  <a:ext uri="{FF2B5EF4-FFF2-40B4-BE49-F238E27FC236}">
                    <a16:creationId xmlns:a16="http://schemas.microsoft.com/office/drawing/2014/main" id="{7D7FE2F1-889D-3A17-896D-F3CFB11A87CD}"/>
                  </a:ext>
                </a:extLst>
              </p:cNvPr>
              <p:cNvSpPr/>
              <p:nvPr/>
            </p:nvSpPr>
            <p:spPr>
              <a:xfrm rot="10800000">
                <a:off x="-1" y="-1"/>
                <a:ext cx="1744134" cy="948268"/>
              </a:xfrm>
              <a:prstGeom prst="triangle">
                <a:avLst>
                  <a:gd name="adj" fmla="val 44104"/>
                </a:avLst>
              </a:prstGeom>
              <a:solidFill>
                <a:srgbClr val="D2CCC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28" name="משולש שווה-שוקיים 27">
                <a:extLst>
                  <a:ext uri="{FF2B5EF4-FFF2-40B4-BE49-F238E27FC236}">
                    <a16:creationId xmlns:a16="http://schemas.microsoft.com/office/drawing/2014/main" id="{43E5D326-A2E8-83E0-8688-8071624EC578}"/>
                  </a:ext>
                </a:extLst>
              </p:cNvPr>
              <p:cNvSpPr/>
              <p:nvPr/>
            </p:nvSpPr>
            <p:spPr>
              <a:xfrm>
                <a:off x="967417" y="0"/>
                <a:ext cx="1211198" cy="948268"/>
              </a:xfrm>
              <a:prstGeom prst="triangle">
                <a:avLst>
                  <a:gd name="adj" fmla="val 0"/>
                </a:avLst>
              </a:prstGeom>
              <a:solidFill>
                <a:srgbClr val="CCA677">
                  <a:alpha val="17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29" name="משולש שווה-שוקיים 28">
                <a:extLst>
                  <a:ext uri="{FF2B5EF4-FFF2-40B4-BE49-F238E27FC236}">
                    <a16:creationId xmlns:a16="http://schemas.microsoft.com/office/drawing/2014/main" id="{B5E9EBBB-038A-AC64-2A23-71498CC4D5A9}"/>
                  </a:ext>
                </a:extLst>
              </p:cNvPr>
              <p:cNvSpPr/>
              <p:nvPr/>
            </p:nvSpPr>
            <p:spPr>
              <a:xfrm rot="18871903">
                <a:off x="8350206" y="572741"/>
                <a:ext cx="1439467" cy="1147221"/>
              </a:xfrm>
              <a:prstGeom prst="triangle">
                <a:avLst>
                  <a:gd name="adj" fmla="val 0"/>
                </a:avLst>
              </a:prstGeom>
              <a:solidFill>
                <a:srgbClr val="CCA677">
                  <a:alpha val="17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 dirty="0"/>
              </a:p>
            </p:txBody>
          </p:sp>
          <p:sp>
            <p:nvSpPr>
              <p:cNvPr id="30" name="משולש שווה-שוקיים 29">
                <a:extLst>
                  <a:ext uri="{FF2B5EF4-FFF2-40B4-BE49-F238E27FC236}">
                    <a16:creationId xmlns:a16="http://schemas.microsoft.com/office/drawing/2014/main" id="{02130F39-71A8-9B63-7472-3D034F863266}"/>
                  </a:ext>
                </a:extLst>
              </p:cNvPr>
              <p:cNvSpPr/>
              <p:nvPr/>
            </p:nvSpPr>
            <p:spPr>
              <a:xfrm rot="11848929">
                <a:off x="8371354" y="770575"/>
                <a:ext cx="1233532" cy="831301"/>
              </a:xfrm>
              <a:prstGeom prst="triangle">
                <a:avLst>
                  <a:gd name="adj" fmla="val 44104"/>
                </a:avLst>
              </a:prstGeom>
              <a:solidFill>
                <a:srgbClr val="D2CCC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</p:grpSp>
        <p:sp>
          <p:nvSpPr>
            <p:cNvPr id="25" name="מלבן 24">
              <a:extLst>
                <a:ext uri="{FF2B5EF4-FFF2-40B4-BE49-F238E27FC236}">
                  <a16:creationId xmlns:a16="http://schemas.microsoft.com/office/drawing/2014/main" id="{06FF513C-6E84-2AA7-B2B4-207350687F3E}"/>
                </a:ext>
              </a:extLst>
            </p:cNvPr>
            <p:cNvSpPr/>
            <p:nvPr/>
          </p:nvSpPr>
          <p:spPr>
            <a:xfrm>
              <a:off x="-1" y="4953000"/>
              <a:ext cx="9144001" cy="190500"/>
            </a:xfrm>
            <a:prstGeom prst="rect">
              <a:avLst/>
            </a:prstGeom>
            <a:gradFill flip="none" rotWithShape="1">
              <a:gsLst>
                <a:gs pos="0">
                  <a:srgbClr val="D2CCC8"/>
                </a:gs>
                <a:gs pos="51000">
                  <a:srgbClr val="F6F0E8">
                    <a:shade val="67500"/>
                    <a:satMod val="115000"/>
                  </a:srgbClr>
                </a:gs>
                <a:gs pos="100000">
                  <a:srgbClr val="F6F0E8">
                    <a:shade val="100000"/>
                    <a:satMod val="115000"/>
                  </a:srgb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sp>
        <p:nvSpPr>
          <p:cNvPr id="19" name="Google Shape;69;p14">
            <a:extLst>
              <a:ext uri="{FF2B5EF4-FFF2-40B4-BE49-F238E27FC236}">
                <a16:creationId xmlns:a16="http://schemas.microsoft.com/office/drawing/2014/main" id="{70E837F3-947E-091A-645E-21AD242CB63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150" y="1123945"/>
            <a:ext cx="8521700" cy="368694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defTabSz="693738">
              <a:lnSpc>
                <a:spcPct val="150000"/>
              </a:lnSpc>
              <a:spcAft>
                <a:spcPts val="1200"/>
              </a:spcAft>
              <a:buNone/>
            </a:pPr>
            <a:r>
              <a:rPr lang="en-US" sz="1400" b="1" u="sng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Random</a:t>
            </a:r>
            <a:r>
              <a:rPr lang="he-IL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– בחירת תשובה רנדומלית מבין כל ה</a:t>
            </a:r>
            <a:r>
              <a:rPr lang="en-US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K</a:t>
            </a:r>
            <a:r>
              <a:rPr lang="he-IL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אופציות</a:t>
            </a:r>
            <a:r>
              <a:rPr lang="en-US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</a:t>
            </a:r>
            <a:r>
              <a:rPr lang="he-IL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הכי נפוצות במאגר (</a:t>
            </a:r>
            <a:r>
              <a:rPr lang="en-US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train/ test</a:t>
            </a:r>
            <a:r>
              <a:rPr lang="he-IL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).</a:t>
            </a:r>
          </a:p>
          <a:p>
            <a:pPr marL="0" indent="0" defTabSz="693738">
              <a:lnSpc>
                <a:spcPct val="150000"/>
              </a:lnSpc>
              <a:spcAft>
                <a:spcPts val="1200"/>
              </a:spcAft>
              <a:buNone/>
            </a:pPr>
            <a:r>
              <a:rPr lang="en-US" sz="1400" b="1" u="sng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prior</a:t>
            </a:r>
            <a:r>
              <a:rPr lang="he-IL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– בחירת התשובה הכי נפוצה (התשובה "כן") במאגר (</a:t>
            </a:r>
            <a:r>
              <a:rPr lang="en-US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train/ test</a:t>
            </a:r>
            <a:r>
              <a:rPr lang="he-IL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).</a:t>
            </a:r>
          </a:p>
          <a:p>
            <a:pPr marL="0" indent="0" defTabSz="693738">
              <a:lnSpc>
                <a:spcPct val="150000"/>
              </a:lnSpc>
              <a:spcAft>
                <a:spcPts val="1200"/>
              </a:spcAft>
              <a:buNone/>
            </a:pPr>
            <a:r>
              <a:rPr lang="en-US" sz="1400" b="1" u="sng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Per question type prior</a:t>
            </a:r>
            <a:r>
              <a:rPr lang="he-IL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– בשאלות פתוחות - בחירה של התשובה הפופולרית ביותר</a:t>
            </a:r>
            <a:br>
              <a:rPr lang="en-US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</a:br>
            <a:r>
              <a:rPr lang="he-IL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לפי סוג השאלה</a:t>
            </a:r>
            <a:r>
              <a:rPr lang="en-US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.</a:t>
            </a:r>
            <a:r>
              <a:rPr lang="he-IL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עבור שאלה "אמריקאית" – בחירה של התשובה הדומה ביותר </a:t>
            </a:r>
            <a:br>
              <a:rPr lang="en-US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</a:br>
            <a:r>
              <a:rPr lang="he-IL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לתשובה שנבחרה עבור אותה שאלה כשאלה פתוחה באמצעות </a:t>
            </a:r>
            <a:r>
              <a:rPr lang="en-US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cosine similarity</a:t>
            </a:r>
            <a:r>
              <a:rPr lang="he-IL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</a:t>
            </a:r>
            <a:br>
              <a:rPr lang="en-US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</a:br>
            <a:r>
              <a:rPr lang="he-IL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במרחב של </a:t>
            </a:r>
            <a:r>
              <a:rPr lang="en-US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Word2Vec</a:t>
            </a:r>
            <a:r>
              <a:rPr lang="he-IL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.</a:t>
            </a:r>
          </a:p>
          <a:p>
            <a:pPr marL="0" indent="0" defTabSz="693738">
              <a:lnSpc>
                <a:spcPct val="150000"/>
              </a:lnSpc>
              <a:spcAft>
                <a:spcPts val="1200"/>
              </a:spcAft>
              <a:buNone/>
            </a:pPr>
            <a:r>
              <a:rPr lang="en-US" sz="1400" b="1" u="sng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nearest neighbor</a:t>
            </a:r>
            <a:r>
              <a:rPr lang="he-IL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– בהינתן זוג של תמונה ושאלה, נמצא את ה</a:t>
            </a:r>
            <a:r>
              <a:rPr lang="en-US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K</a:t>
            </a:r>
            <a:r>
              <a:rPr lang="he-IL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שאלות הכי קרובות</a:t>
            </a:r>
            <a:br>
              <a:rPr lang="en-US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</a:br>
            <a:r>
              <a:rPr lang="en-US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cosine similarity)</a:t>
            </a:r>
            <a:r>
              <a:rPr lang="he-IL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) והתמונה המשויכת לכל אחת מהן.</a:t>
            </a:r>
            <a:br>
              <a:rPr lang="en-US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</a:br>
            <a:r>
              <a:rPr lang="he-IL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בשאלות פתוחות -  נבחר את התשובה הכי נפוצה שהיא לפי השיטה של </a:t>
            </a:r>
            <a:r>
              <a:rPr lang="en-US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Per question type prior </a:t>
            </a:r>
            <a:r>
              <a:rPr lang="he-IL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.</a:t>
            </a:r>
            <a:br>
              <a:rPr lang="en-US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</a:br>
            <a:r>
              <a:rPr lang="he-IL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עבור שאלה "אמריקאית" – כמו ב- </a:t>
            </a:r>
            <a:r>
              <a:rPr lang="en-US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Per question type prior</a:t>
            </a:r>
            <a:r>
              <a:rPr lang="he-IL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.</a:t>
            </a:r>
          </a:p>
          <a:p>
            <a:pPr marL="0" indent="0" defTabSz="693738">
              <a:lnSpc>
                <a:spcPct val="150000"/>
              </a:lnSpc>
              <a:spcAft>
                <a:spcPts val="1200"/>
              </a:spcAft>
              <a:buNone/>
            </a:pPr>
            <a:endParaRPr lang="he-IL" sz="14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22" name="Google Shape;68;p14">
            <a:extLst>
              <a:ext uri="{FF2B5EF4-FFF2-40B4-BE49-F238E27FC236}">
                <a16:creationId xmlns:a16="http://schemas.microsoft.com/office/drawing/2014/main" id="{9B5C5242-FBF2-C84C-14F7-E746033445AA}"/>
              </a:ext>
            </a:extLst>
          </p:cNvPr>
          <p:cNvSpPr txBox="1">
            <a:spLocks/>
          </p:cNvSpPr>
          <p:nvPr/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vert="horz" wrap="square" lIns="91425" tIns="91425" rIns="91425" bIns="91425" rtlCol="1" anchor="b" anchorCtr="0">
            <a:normAutofit/>
          </a:bodyPr>
          <a:lstStyle>
            <a:lvl1pPr lvl="0" algn="r" defTabSz="685800" rtl="1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pPr algn="ctr" rtl="0"/>
            <a:r>
              <a:rPr lang="en-US"/>
              <a:t>Base implementation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00968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Joint embedding</a:t>
            </a:r>
          </a:p>
        </p:txBody>
      </p:sp>
      <p:sp>
        <p:nvSpPr>
          <p:cNvPr id="69" name="Google Shape;69;p14"/>
          <p:cNvSpPr txBox="1">
            <a:spLocks noGrp="1"/>
          </p:cNvSpPr>
          <p:nvPr>
            <p:ph type="body" idx="1"/>
          </p:nvPr>
        </p:nvSpPr>
        <p:spPr>
          <a:xfrm>
            <a:off x="196200" y="1225225"/>
            <a:ext cx="8520600" cy="3602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r" rtl="1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8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Joint embedding </a:t>
            </a:r>
            <a:r>
              <a:rPr lang="he-IL" sz="18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- שילוב של לפחות שני סוגי דאטה שונים </a:t>
            </a:r>
            <a:br>
              <a:rPr lang="en-US" sz="1800" dirty="0">
                <a:latin typeface="Segoe UI Semilight" panose="020B0402040204020203" pitchFamily="34" charset="0"/>
                <a:cs typeface="Segoe UI Semilight" panose="020B0402040204020203" pitchFamily="34" charset="0"/>
              </a:rPr>
            </a:br>
            <a:r>
              <a:rPr lang="he-IL" sz="18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(למשל טקסט\ תמונה\ שמע) למרחב אחד  - </a:t>
            </a:r>
            <a:r>
              <a:rPr lang="en-US" sz="18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Joint embedding space</a:t>
            </a:r>
            <a:r>
              <a:rPr lang="he-IL" sz="18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.</a:t>
            </a:r>
          </a:p>
          <a:p>
            <a:pPr marL="0" lvl="0" indent="0" algn="r" rtl="1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he-IL" sz="18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הרעיון הוא לאמן מודל שיכול ללמוד לייצג סוגים שונים של דאטה באותו ייצוג.</a:t>
            </a:r>
          </a:p>
          <a:p>
            <a:pPr marL="0" lvl="0" indent="0" algn="r" rtl="1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he-IL" sz="1800" b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מה בעצם קורה?</a:t>
            </a:r>
            <a:br>
              <a:rPr lang="en-US" sz="1800" b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</a:br>
            <a:r>
              <a:rPr lang="he-IL" sz="18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לומדים את הקשר בין שני המרחבים</a:t>
            </a:r>
            <a:br>
              <a:rPr lang="en-US" sz="1800" dirty="0">
                <a:latin typeface="Segoe UI Semilight" panose="020B0402040204020203" pitchFamily="34" charset="0"/>
                <a:cs typeface="Segoe UI Semilight" panose="020B0402040204020203" pitchFamily="34" charset="0"/>
              </a:rPr>
            </a:br>
            <a:r>
              <a:rPr lang="he-IL" sz="18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כבר </a:t>
            </a:r>
            <a:r>
              <a:rPr lang="he-IL" sz="1800" b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בתחילת</a:t>
            </a:r>
            <a:r>
              <a:rPr lang="he-IL" sz="18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המודל.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CBEFBA6-1CB3-4354-3196-4C485D082E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3935" y="99715"/>
            <a:ext cx="65" cy="25776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9522" rIns="0" bIns="-952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he-IL" altLang="he-I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29" name="Picture 5" descr="Learnable PINs">
            <a:extLst>
              <a:ext uri="{FF2B5EF4-FFF2-40B4-BE49-F238E27FC236}">
                <a16:creationId xmlns:a16="http://schemas.microsoft.com/office/drawing/2014/main" id="{4F693872-6739-ED53-427C-F29A7176BA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865" y="2899981"/>
            <a:ext cx="3972134" cy="1879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קבוצה 25">
            <a:extLst>
              <a:ext uri="{FF2B5EF4-FFF2-40B4-BE49-F238E27FC236}">
                <a16:creationId xmlns:a16="http://schemas.microsoft.com/office/drawing/2014/main" id="{B45872F6-71C8-89DD-0CF7-B2B9E4CF3364}"/>
              </a:ext>
            </a:extLst>
          </p:cNvPr>
          <p:cNvGrpSpPr/>
          <p:nvPr/>
        </p:nvGrpSpPr>
        <p:grpSpPr>
          <a:xfrm>
            <a:off x="-1" y="-1"/>
            <a:ext cx="9643551" cy="5143501"/>
            <a:chOff x="-1" y="-1"/>
            <a:chExt cx="9643551" cy="5143501"/>
          </a:xfrm>
        </p:grpSpPr>
        <p:grpSp>
          <p:nvGrpSpPr>
            <p:cNvPr id="24" name="קבוצה 23">
              <a:extLst>
                <a:ext uri="{FF2B5EF4-FFF2-40B4-BE49-F238E27FC236}">
                  <a16:creationId xmlns:a16="http://schemas.microsoft.com/office/drawing/2014/main" id="{A8B2142B-013E-9FE4-774E-B07A5DE9B673}"/>
                </a:ext>
              </a:extLst>
            </p:cNvPr>
            <p:cNvGrpSpPr/>
            <p:nvPr/>
          </p:nvGrpSpPr>
          <p:grpSpPr>
            <a:xfrm>
              <a:off x="-1" y="-1"/>
              <a:ext cx="9643551" cy="1866086"/>
              <a:chOff x="-1" y="-1"/>
              <a:chExt cx="9643551" cy="1866086"/>
            </a:xfrm>
          </p:grpSpPr>
          <p:sp>
            <p:nvSpPr>
              <p:cNvPr id="23" name="משולש שווה-שוקיים 22">
                <a:extLst>
                  <a:ext uri="{FF2B5EF4-FFF2-40B4-BE49-F238E27FC236}">
                    <a16:creationId xmlns:a16="http://schemas.microsoft.com/office/drawing/2014/main" id="{232B2A9D-A927-832A-2B60-D357B3FC7E26}"/>
                  </a:ext>
                </a:extLst>
              </p:cNvPr>
              <p:cNvSpPr/>
              <p:nvPr/>
            </p:nvSpPr>
            <p:spPr>
              <a:xfrm>
                <a:off x="2" y="0"/>
                <a:ext cx="753531" cy="702733"/>
              </a:xfrm>
              <a:prstGeom prst="triangle">
                <a:avLst>
                  <a:gd name="adj" fmla="val 0"/>
                </a:avLst>
              </a:prstGeom>
              <a:solidFill>
                <a:srgbClr val="CCA677">
                  <a:alpha val="1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27" name="משולש שווה-שוקיים 26">
                <a:extLst>
                  <a:ext uri="{FF2B5EF4-FFF2-40B4-BE49-F238E27FC236}">
                    <a16:creationId xmlns:a16="http://schemas.microsoft.com/office/drawing/2014/main" id="{7D7FE2F1-889D-3A17-896D-F3CFB11A87CD}"/>
                  </a:ext>
                </a:extLst>
              </p:cNvPr>
              <p:cNvSpPr/>
              <p:nvPr/>
            </p:nvSpPr>
            <p:spPr>
              <a:xfrm rot="10800000">
                <a:off x="-1" y="-1"/>
                <a:ext cx="1744134" cy="948268"/>
              </a:xfrm>
              <a:prstGeom prst="triangle">
                <a:avLst>
                  <a:gd name="adj" fmla="val 44104"/>
                </a:avLst>
              </a:prstGeom>
              <a:solidFill>
                <a:srgbClr val="D2CCC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28" name="משולש שווה-שוקיים 27">
                <a:extLst>
                  <a:ext uri="{FF2B5EF4-FFF2-40B4-BE49-F238E27FC236}">
                    <a16:creationId xmlns:a16="http://schemas.microsoft.com/office/drawing/2014/main" id="{43E5D326-A2E8-83E0-8688-8071624EC578}"/>
                  </a:ext>
                </a:extLst>
              </p:cNvPr>
              <p:cNvSpPr/>
              <p:nvPr/>
            </p:nvSpPr>
            <p:spPr>
              <a:xfrm>
                <a:off x="967417" y="0"/>
                <a:ext cx="1211198" cy="948268"/>
              </a:xfrm>
              <a:prstGeom prst="triangle">
                <a:avLst>
                  <a:gd name="adj" fmla="val 0"/>
                </a:avLst>
              </a:prstGeom>
              <a:solidFill>
                <a:srgbClr val="CCA677">
                  <a:alpha val="17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29" name="משולש שווה-שוקיים 28">
                <a:extLst>
                  <a:ext uri="{FF2B5EF4-FFF2-40B4-BE49-F238E27FC236}">
                    <a16:creationId xmlns:a16="http://schemas.microsoft.com/office/drawing/2014/main" id="{B5E9EBBB-038A-AC64-2A23-71498CC4D5A9}"/>
                  </a:ext>
                </a:extLst>
              </p:cNvPr>
              <p:cNvSpPr/>
              <p:nvPr/>
            </p:nvSpPr>
            <p:spPr>
              <a:xfrm rot="18871903">
                <a:off x="8350206" y="572741"/>
                <a:ext cx="1439467" cy="1147221"/>
              </a:xfrm>
              <a:prstGeom prst="triangle">
                <a:avLst>
                  <a:gd name="adj" fmla="val 0"/>
                </a:avLst>
              </a:prstGeom>
              <a:solidFill>
                <a:srgbClr val="CCA677">
                  <a:alpha val="17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30" name="משולש שווה-שוקיים 29">
                <a:extLst>
                  <a:ext uri="{FF2B5EF4-FFF2-40B4-BE49-F238E27FC236}">
                    <a16:creationId xmlns:a16="http://schemas.microsoft.com/office/drawing/2014/main" id="{02130F39-71A8-9B63-7472-3D034F863266}"/>
                  </a:ext>
                </a:extLst>
              </p:cNvPr>
              <p:cNvSpPr/>
              <p:nvPr/>
            </p:nvSpPr>
            <p:spPr>
              <a:xfrm rot="11848929">
                <a:off x="8371354" y="770575"/>
                <a:ext cx="1233532" cy="831301"/>
              </a:xfrm>
              <a:prstGeom prst="triangle">
                <a:avLst>
                  <a:gd name="adj" fmla="val 44104"/>
                </a:avLst>
              </a:prstGeom>
              <a:solidFill>
                <a:srgbClr val="D2CCC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</p:grpSp>
        <p:sp>
          <p:nvSpPr>
            <p:cNvPr id="25" name="מלבן 24">
              <a:extLst>
                <a:ext uri="{FF2B5EF4-FFF2-40B4-BE49-F238E27FC236}">
                  <a16:creationId xmlns:a16="http://schemas.microsoft.com/office/drawing/2014/main" id="{06FF513C-6E84-2AA7-B2B4-207350687F3E}"/>
                </a:ext>
              </a:extLst>
            </p:cNvPr>
            <p:cNvSpPr/>
            <p:nvPr/>
          </p:nvSpPr>
          <p:spPr>
            <a:xfrm>
              <a:off x="-1" y="4953000"/>
              <a:ext cx="9144001" cy="190500"/>
            </a:xfrm>
            <a:prstGeom prst="rect">
              <a:avLst/>
            </a:prstGeom>
            <a:gradFill flip="none" rotWithShape="1">
              <a:gsLst>
                <a:gs pos="0">
                  <a:srgbClr val="D2CCC8"/>
                </a:gs>
                <a:gs pos="51000">
                  <a:srgbClr val="F6F0E8">
                    <a:shade val="67500"/>
                    <a:satMod val="115000"/>
                  </a:srgbClr>
                </a:gs>
                <a:gs pos="100000">
                  <a:srgbClr val="F6F0E8">
                    <a:shade val="100000"/>
                    <a:satMod val="115000"/>
                  </a:srgb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9511417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קבוצה 25">
            <a:extLst>
              <a:ext uri="{FF2B5EF4-FFF2-40B4-BE49-F238E27FC236}">
                <a16:creationId xmlns:a16="http://schemas.microsoft.com/office/drawing/2014/main" id="{B45872F6-71C8-89DD-0CF7-B2B9E4CF3364}"/>
              </a:ext>
            </a:extLst>
          </p:cNvPr>
          <p:cNvGrpSpPr/>
          <p:nvPr/>
        </p:nvGrpSpPr>
        <p:grpSpPr>
          <a:xfrm>
            <a:off x="-1" y="-1"/>
            <a:ext cx="9643551" cy="5143501"/>
            <a:chOff x="-1" y="-1"/>
            <a:chExt cx="9643551" cy="5143501"/>
          </a:xfrm>
        </p:grpSpPr>
        <p:grpSp>
          <p:nvGrpSpPr>
            <p:cNvPr id="24" name="קבוצה 23">
              <a:extLst>
                <a:ext uri="{FF2B5EF4-FFF2-40B4-BE49-F238E27FC236}">
                  <a16:creationId xmlns:a16="http://schemas.microsoft.com/office/drawing/2014/main" id="{A8B2142B-013E-9FE4-774E-B07A5DE9B673}"/>
                </a:ext>
              </a:extLst>
            </p:cNvPr>
            <p:cNvGrpSpPr/>
            <p:nvPr/>
          </p:nvGrpSpPr>
          <p:grpSpPr>
            <a:xfrm>
              <a:off x="-1" y="-1"/>
              <a:ext cx="9643551" cy="1866086"/>
              <a:chOff x="-1" y="-1"/>
              <a:chExt cx="9643551" cy="1866086"/>
            </a:xfrm>
          </p:grpSpPr>
          <p:sp>
            <p:nvSpPr>
              <p:cNvPr id="23" name="משולש שווה-שוקיים 22">
                <a:extLst>
                  <a:ext uri="{FF2B5EF4-FFF2-40B4-BE49-F238E27FC236}">
                    <a16:creationId xmlns:a16="http://schemas.microsoft.com/office/drawing/2014/main" id="{232B2A9D-A927-832A-2B60-D357B3FC7E26}"/>
                  </a:ext>
                </a:extLst>
              </p:cNvPr>
              <p:cNvSpPr/>
              <p:nvPr/>
            </p:nvSpPr>
            <p:spPr>
              <a:xfrm>
                <a:off x="2" y="0"/>
                <a:ext cx="753531" cy="702733"/>
              </a:xfrm>
              <a:prstGeom prst="triangle">
                <a:avLst>
                  <a:gd name="adj" fmla="val 0"/>
                </a:avLst>
              </a:prstGeom>
              <a:solidFill>
                <a:srgbClr val="CCA677">
                  <a:alpha val="1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27" name="משולש שווה-שוקיים 26">
                <a:extLst>
                  <a:ext uri="{FF2B5EF4-FFF2-40B4-BE49-F238E27FC236}">
                    <a16:creationId xmlns:a16="http://schemas.microsoft.com/office/drawing/2014/main" id="{7D7FE2F1-889D-3A17-896D-F3CFB11A87CD}"/>
                  </a:ext>
                </a:extLst>
              </p:cNvPr>
              <p:cNvSpPr/>
              <p:nvPr/>
            </p:nvSpPr>
            <p:spPr>
              <a:xfrm rot="10800000">
                <a:off x="-1" y="-1"/>
                <a:ext cx="1744134" cy="948268"/>
              </a:xfrm>
              <a:prstGeom prst="triangle">
                <a:avLst>
                  <a:gd name="adj" fmla="val 44104"/>
                </a:avLst>
              </a:prstGeom>
              <a:solidFill>
                <a:srgbClr val="D2CCC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28" name="משולש שווה-שוקיים 27">
                <a:extLst>
                  <a:ext uri="{FF2B5EF4-FFF2-40B4-BE49-F238E27FC236}">
                    <a16:creationId xmlns:a16="http://schemas.microsoft.com/office/drawing/2014/main" id="{43E5D326-A2E8-83E0-8688-8071624EC578}"/>
                  </a:ext>
                </a:extLst>
              </p:cNvPr>
              <p:cNvSpPr/>
              <p:nvPr/>
            </p:nvSpPr>
            <p:spPr>
              <a:xfrm>
                <a:off x="967417" y="0"/>
                <a:ext cx="1211198" cy="948268"/>
              </a:xfrm>
              <a:prstGeom prst="triangle">
                <a:avLst>
                  <a:gd name="adj" fmla="val 0"/>
                </a:avLst>
              </a:prstGeom>
              <a:solidFill>
                <a:srgbClr val="CCA677">
                  <a:alpha val="17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29" name="משולש שווה-שוקיים 28">
                <a:extLst>
                  <a:ext uri="{FF2B5EF4-FFF2-40B4-BE49-F238E27FC236}">
                    <a16:creationId xmlns:a16="http://schemas.microsoft.com/office/drawing/2014/main" id="{B5E9EBBB-038A-AC64-2A23-71498CC4D5A9}"/>
                  </a:ext>
                </a:extLst>
              </p:cNvPr>
              <p:cNvSpPr/>
              <p:nvPr/>
            </p:nvSpPr>
            <p:spPr>
              <a:xfrm rot="18871903">
                <a:off x="8350206" y="572741"/>
                <a:ext cx="1439467" cy="1147221"/>
              </a:xfrm>
              <a:prstGeom prst="triangle">
                <a:avLst>
                  <a:gd name="adj" fmla="val 0"/>
                </a:avLst>
              </a:prstGeom>
              <a:solidFill>
                <a:srgbClr val="CCA677">
                  <a:alpha val="17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30" name="משולש שווה-שוקיים 29">
                <a:extLst>
                  <a:ext uri="{FF2B5EF4-FFF2-40B4-BE49-F238E27FC236}">
                    <a16:creationId xmlns:a16="http://schemas.microsoft.com/office/drawing/2014/main" id="{02130F39-71A8-9B63-7472-3D034F863266}"/>
                  </a:ext>
                </a:extLst>
              </p:cNvPr>
              <p:cNvSpPr/>
              <p:nvPr/>
            </p:nvSpPr>
            <p:spPr>
              <a:xfrm rot="11848929">
                <a:off x="8371354" y="770575"/>
                <a:ext cx="1233532" cy="831301"/>
              </a:xfrm>
              <a:prstGeom prst="triangle">
                <a:avLst>
                  <a:gd name="adj" fmla="val 44104"/>
                </a:avLst>
              </a:prstGeom>
              <a:solidFill>
                <a:srgbClr val="D2CCC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</p:grpSp>
        <p:sp>
          <p:nvSpPr>
            <p:cNvPr id="25" name="מלבן 24">
              <a:extLst>
                <a:ext uri="{FF2B5EF4-FFF2-40B4-BE49-F238E27FC236}">
                  <a16:creationId xmlns:a16="http://schemas.microsoft.com/office/drawing/2014/main" id="{06FF513C-6E84-2AA7-B2B4-207350687F3E}"/>
                </a:ext>
              </a:extLst>
            </p:cNvPr>
            <p:cNvSpPr/>
            <p:nvPr/>
          </p:nvSpPr>
          <p:spPr>
            <a:xfrm>
              <a:off x="-1" y="4953000"/>
              <a:ext cx="9144001" cy="190500"/>
            </a:xfrm>
            <a:prstGeom prst="rect">
              <a:avLst/>
            </a:prstGeom>
            <a:gradFill flip="none" rotWithShape="1">
              <a:gsLst>
                <a:gs pos="0">
                  <a:srgbClr val="D2CCC8"/>
                </a:gs>
                <a:gs pos="51000">
                  <a:srgbClr val="F6F0E8">
                    <a:shade val="67500"/>
                    <a:satMod val="115000"/>
                  </a:srgbClr>
                </a:gs>
                <a:gs pos="100000">
                  <a:srgbClr val="F6F0E8">
                    <a:shade val="100000"/>
                    <a:satMod val="115000"/>
                  </a:srgb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sp>
        <p:nvSpPr>
          <p:cNvPr id="68" name="Google Shape;68;p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Image embedding methods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Google Shape;69;p14">
                <a:extLst>
                  <a:ext uri="{FF2B5EF4-FFF2-40B4-BE49-F238E27FC236}">
                    <a16:creationId xmlns:a16="http://schemas.microsoft.com/office/drawing/2014/main" id="{9518E253-1DD7-8258-A1E7-61F65CF2061C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311150" y="1225550"/>
                <a:ext cx="8521700" cy="3354388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indent="0">
                  <a:lnSpc>
                    <a:spcPct val="150000"/>
                  </a:lnSpc>
                  <a:spcAft>
                    <a:spcPts val="1200"/>
                  </a:spcAft>
                  <a:buNone/>
                </a:pPr>
                <a:r>
                  <a:rPr lang="en-US" sz="1800" dirty="0">
                    <a:cs typeface="Segoe UI Semilight" panose="020B0402040204020203" pitchFamily="34" charset="0"/>
                  </a:rPr>
                  <a:t> - </a:t>
                </a:r>
                <a14:m>
                  <m:oMath xmlns:m="http://schemas.openxmlformats.org/officeDocument/2006/math">
                    <m:r>
                      <a:rPr lang="en-US" sz="1800" b="1" i="1" u="sng" smtClean="0">
                        <a:latin typeface="Cambria Math" panose="02040503050406030204" pitchFamily="18" charset="0"/>
                        <a:cs typeface="Segoe UI Semilight" panose="020B0402040204020203" pitchFamily="34" charset="0"/>
                      </a:rPr>
                      <m:t>𝑰</m:t>
                    </m:r>
                  </m:oMath>
                </a14:m>
                <a:r>
                  <a:rPr lang="he-IL" sz="1800" dirty="0"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הפלט מהשכבה האחרונה של ה</a:t>
                </a:r>
                <a:r>
                  <a:rPr lang="en-US" sz="1800" dirty="0"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CNN</a:t>
                </a:r>
                <a:r>
                  <a:rPr lang="he-IL" sz="1800" dirty="0"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 לאחר אקטיבציה הוא הוקטור של ה-</a:t>
                </a:r>
                <a:r>
                  <a:rPr lang="en-US" sz="1800" dirty="0"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image embedding    </a:t>
                </a:r>
                <a:r>
                  <a:rPr lang="he-IL" sz="1800" dirty="0"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.</a:t>
                </a:r>
              </a:p>
              <a:p>
                <a:pPr marL="0" indent="0">
                  <a:lnSpc>
                    <a:spcPct val="150000"/>
                  </a:lnSpc>
                  <a:spcAft>
                    <a:spcPts val="1200"/>
                  </a:spcAft>
                  <a:buNone/>
                </a:pPr>
                <a:r>
                  <a:rPr lang="en-US" sz="1800" dirty="0">
                    <a:cs typeface="Segoe UI Semilight" panose="020B0402040204020203" pitchFamily="34" charset="0"/>
                  </a:rPr>
                  <a:t>- </a:t>
                </a:r>
                <a14:m>
                  <m:oMath xmlns:m="http://schemas.openxmlformats.org/officeDocument/2006/math">
                    <m:r>
                      <a:rPr lang="en-US" sz="1800" b="1" i="1" u="sng" smtClean="0">
                        <a:latin typeface="Cambria Math" panose="02040503050406030204" pitchFamily="18" charset="0"/>
                        <a:cs typeface="Segoe UI Semilight" panose="020B0402040204020203" pitchFamily="34" charset="0"/>
                      </a:rPr>
                      <m:t>𝒏𝒐𝒓𝒎</m:t>
                    </m:r>
                    <m:r>
                      <a:rPr lang="en-US" sz="1800" b="1" i="1" u="sng" smtClean="0">
                        <a:latin typeface="Cambria Math" panose="02040503050406030204" pitchFamily="18" charset="0"/>
                        <a:cs typeface="Segoe UI Semilight" panose="020B0402040204020203" pitchFamily="34" charset="0"/>
                      </a:rPr>
                      <m:t> </m:t>
                    </m:r>
                    <m:r>
                      <a:rPr lang="en-US" sz="1800" b="1" i="1" u="sng" smtClean="0">
                        <a:latin typeface="Cambria Math" panose="02040503050406030204" pitchFamily="18" charset="0"/>
                        <a:cs typeface="Segoe UI Semilight" panose="020B0402040204020203" pitchFamily="34" charset="0"/>
                      </a:rPr>
                      <m:t>𝑰</m:t>
                    </m:r>
                  </m:oMath>
                </a14:m>
                <a:r>
                  <a:rPr lang="he-IL" sz="1800" dirty="0"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 זהה ל- 𝑰 + נרמול לפי </a:t>
                </a:r>
                <a:r>
                  <a:rPr lang="en-US" sz="1800" dirty="0"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L2</a:t>
                </a:r>
                <a:r>
                  <a:rPr lang="he-IL" sz="1800" dirty="0"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.</a:t>
                </a:r>
                <a:endParaRPr lang="he-IL" sz="1800" u="sng" dirty="0"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  <a:p>
                <a:pPr marL="0" lvl="0" indent="0" algn="r" rtl="1">
                  <a:lnSpc>
                    <a:spcPct val="150000"/>
                  </a:lnSpc>
                  <a:spcBef>
                    <a:spcPts val="0"/>
                  </a:spcBef>
                  <a:spcAft>
                    <a:spcPts val="1200"/>
                  </a:spcAft>
                  <a:buNone/>
                </a:pPr>
                <a:endParaRPr lang="he-IL" sz="1800" dirty="0"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</mc:Choice>
        <mc:Fallback xmlns="">
          <p:sp>
            <p:nvSpPr>
              <p:cNvPr id="21" name="Google Shape;69;p14">
                <a:extLst>
                  <a:ext uri="{FF2B5EF4-FFF2-40B4-BE49-F238E27FC236}">
                    <a16:creationId xmlns:a16="http://schemas.microsoft.com/office/drawing/2014/main" id="{9518E253-1DD7-8258-A1E7-61F65CF2061C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11150" y="1225550"/>
                <a:ext cx="8521700" cy="3354388"/>
              </a:xfrm>
              <a:prstGeom prst="rect">
                <a:avLst/>
              </a:prstGeom>
              <a:blipFill>
                <a:blip r:embed="rId3"/>
                <a:stretch>
                  <a:fillRect r="-715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קבוצה 19">
            <a:extLst>
              <a:ext uri="{FF2B5EF4-FFF2-40B4-BE49-F238E27FC236}">
                <a16:creationId xmlns:a16="http://schemas.microsoft.com/office/drawing/2014/main" id="{DE3FCCD4-A7D7-8F56-82F9-BDFC9F07719B}"/>
              </a:ext>
            </a:extLst>
          </p:cNvPr>
          <p:cNvGrpSpPr/>
          <p:nvPr/>
        </p:nvGrpSpPr>
        <p:grpSpPr>
          <a:xfrm>
            <a:off x="3384550" y="3044030"/>
            <a:ext cx="2787651" cy="1237986"/>
            <a:chOff x="311150" y="1900962"/>
            <a:chExt cx="2269595" cy="924897"/>
          </a:xfrm>
        </p:grpSpPr>
        <p:pic>
          <p:nvPicPr>
            <p:cNvPr id="22" name="Picture 12" descr="L^2-Norm -- from Wolfram MathWorld">
              <a:extLst>
                <a:ext uri="{FF2B5EF4-FFF2-40B4-BE49-F238E27FC236}">
                  <a16:creationId xmlns:a16="http://schemas.microsoft.com/office/drawing/2014/main" id="{57153582-8935-AE47-EDDF-06A9F3B5854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3366" r="2769" b="-1"/>
            <a:stretch/>
          </p:blipFill>
          <p:spPr bwMode="auto">
            <a:xfrm>
              <a:off x="311150" y="2317640"/>
              <a:ext cx="2269595" cy="5082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תיבת טקסט 36">
              <a:extLst>
                <a:ext uri="{FF2B5EF4-FFF2-40B4-BE49-F238E27FC236}">
                  <a16:creationId xmlns:a16="http://schemas.microsoft.com/office/drawing/2014/main" id="{FC047281-F461-99B2-A37B-31F64C06BA6B}"/>
                </a:ext>
              </a:extLst>
            </p:cNvPr>
            <p:cNvSpPr txBox="1"/>
            <p:nvPr/>
          </p:nvSpPr>
          <p:spPr>
            <a:xfrm>
              <a:off x="682515" y="1900962"/>
              <a:ext cx="1526864" cy="275927"/>
            </a:xfrm>
            <a:prstGeom prst="rect">
              <a:avLst/>
            </a:prstGeom>
            <a:noFill/>
          </p:spPr>
          <p:txBody>
            <a:bodyPr wrap="none" rtlCol="1">
              <a:spAutoFit/>
            </a:bodyPr>
            <a:lstStyle/>
            <a:p>
              <a:r>
                <a:rPr lang="en-US" b="1" dirty="0"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L2 Normalization</a:t>
              </a:r>
              <a:endParaRPr lang="he-IL" b="1" dirty="0"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678416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קבוצה 25">
            <a:extLst>
              <a:ext uri="{FF2B5EF4-FFF2-40B4-BE49-F238E27FC236}">
                <a16:creationId xmlns:a16="http://schemas.microsoft.com/office/drawing/2014/main" id="{B45872F6-71C8-89DD-0CF7-B2B9E4CF3364}"/>
              </a:ext>
            </a:extLst>
          </p:cNvPr>
          <p:cNvGrpSpPr/>
          <p:nvPr/>
        </p:nvGrpSpPr>
        <p:grpSpPr>
          <a:xfrm>
            <a:off x="-1" y="-1"/>
            <a:ext cx="9643551" cy="5143501"/>
            <a:chOff x="-1" y="-1"/>
            <a:chExt cx="9643551" cy="5143501"/>
          </a:xfrm>
        </p:grpSpPr>
        <p:grpSp>
          <p:nvGrpSpPr>
            <p:cNvPr id="24" name="קבוצה 23">
              <a:extLst>
                <a:ext uri="{FF2B5EF4-FFF2-40B4-BE49-F238E27FC236}">
                  <a16:creationId xmlns:a16="http://schemas.microsoft.com/office/drawing/2014/main" id="{A8B2142B-013E-9FE4-774E-B07A5DE9B673}"/>
                </a:ext>
              </a:extLst>
            </p:cNvPr>
            <p:cNvGrpSpPr/>
            <p:nvPr/>
          </p:nvGrpSpPr>
          <p:grpSpPr>
            <a:xfrm>
              <a:off x="-1" y="-1"/>
              <a:ext cx="9643551" cy="1866086"/>
              <a:chOff x="-1" y="-1"/>
              <a:chExt cx="9643551" cy="1866086"/>
            </a:xfrm>
          </p:grpSpPr>
          <p:sp>
            <p:nvSpPr>
              <p:cNvPr id="23" name="משולש שווה-שוקיים 22">
                <a:extLst>
                  <a:ext uri="{FF2B5EF4-FFF2-40B4-BE49-F238E27FC236}">
                    <a16:creationId xmlns:a16="http://schemas.microsoft.com/office/drawing/2014/main" id="{232B2A9D-A927-832A-2B60-D357B3FC7E26}"/>
                  </a:ext>
                </a:extLst>
              </p:cNvPr>
              <p:cNvSpPr/>
              <p:nvPr/>
            </p:nvSpPr>
            <p:spPr>
              <a:xfrm>
                <a:off x="2" y="0"/>
                <a:ext cx="753531" cy="702733"/>
              </a:xfrm>
              <a:prstGeom prst="triangle">
                <a:avLst>
                  <a:gd name="adj" fmla="val 0"/>
                </a:avLst>
              </a:prstGeom>
              <a:solidFill>
                <a:srgbClr val="CCA677">
                  <a:alpha val="1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27" name="משולש שווה-שוקיים 26">
                <a:extLst>
                  <a:ext uri="{FF2B5EF4-FFF2-40B4-BE49-F238E27FC236}">
                    <a16:creationId xmlns:a16="http://schemas.microsoft.com/office/drawing/2014/main" id="{7D7FE2F1-889D-3A17-896D-F3CFB11A87CD}"/>
                  </a:ext>
                </a:extLst>
              </p:cNvPr>
              <p:cNvSpPr/>
              <p:nvPr/>
            </p:nvSpPr>
            <p:spPr>
              <a:xfrm rot="10800000">
                <a:off x="-1" y="-1"/>
                <a:ext cx="1744134" cy="948268"/>
              </a:xfrm>
              <a:prstGeom prst="triangle">
                <a:avLst>
                  <a:gd name="adj" fmla="val 44104"/>
                </a:avLst>
              </a:prstGeom>
              <a:solidFill>
                <a:srgbClr val="D2CCC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28" name="משולש שווה-שוקיים 27">
                <a:extLst>
                  <a:ext uri="{FF2B5EF4-FFF2-40B4-BE49-F238E27FC236}">
                    <a16:creationId xmlns:a16="http://schemas.microsoft.com/office/drawing/2014/main" id="{43E5D326-A2E8-83E0-8688-8071624EC578}"/>
                  </a:ext>
                </a:extLst>
              </p:cNvPr>
              <p:cNvSpPr/>
              <p:nvPr/>
            </p:nvSpPr>
            <p:spPr>
              <a:xfrm>
                <a:off x="967417" y="0"/>
                <a:ext cx="1211198" cy="948268"/>
              </a:xfrm>
              <a:prstGeom prst="triangle">
                <a:avLst>
                  <a:gd name="adj" fmla="val 0"/>
                </a:avLst>
              </a:prstGeom>
              <a:solidFill>
                <a:srgbClr val="CCA677">
                  <a:alpha val="17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29" name="משולש שווה-שוקיים 28">
                <a:extLst>
                  <a:ext uri="{FF2B5EF4-FFF2-40B4-BE49-F238E27FC236}">
                    <a16:creationId xmlns:a16="http://schemas.microsoft.com/office/drawing/2014/main" id="{B5E9EBBB-038A-AC64-2A23-71498CC4D5A9}"/>
                  </a:ext>
                </a:extLst>
              </p:cNvPr>
              <p:cNvSpPr/>
              <p:nvPr/>
            </p:nvSpPr>
            <p:spPr>
              <a:xfrm rot="18871903">
                <a:off x="8350206" y="572741"/>
                <a:ext cx="1439467" cy="1147221"/>
              </a:xfrm>
              <a:prstGeom prst="triangle">
                <a:avLst>
                  <a:gd name="adj" fmla="val 0"/>
                </a:avLst>
              </a:prstGeom>
              <a:solidFill>
                <a:srgbClr val="CCA677">
                  <a:alpha val="17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30" name="משולש שווה-שוקיים 29">
                <a:extLst>
                  <a:ext uri="{FF2B5EF4-FFF2-40B4-BE49-F238E27FC236}">
                    <a16:creationId xmlns:a16="http://schemas.microsoft.com/office/drawing/2014/main" id="{02130F39-71A8-9B63-7472-3D034F863266}"/>
                  </a:ext>
                </a:extLst>
              </p:cNvPr>
              <p:cNvSpPr/>
              <p:nvPr/>
            </p:nvSpPr>
            <p:spPr>
              <a:xfrm rot="11848929">
                <a:off x="8371354" y="770575"/>
                <a:ext cx="1233532" cy="831301"/>
              </a:xfrm>
              <a:prstGeom prst="triangle">
                <a:avLst>
                  <a:gd name="adj" fmla="val 44104"/>
                </a:avLst>
              </a:prstGeom>
              <a:solidFill>
                <a:srgbClr val="D2CCC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</p:grpSp>
        <p:sp>
          <p:nvSpPr>
            <p:cNvPr id="25" name="מלבן 24">
              <a:extLst>
                <a:ext uri="{FF2B5EF4-FFF2-40B4-BE49-F238E27FC236}">
                  <a16:creationId xmlns:a16="http://schemas.microsoft.com/office/drawing/2014/main" id="{06FF513C-6E84-2AA7-B2B4-207350687F3E}"/>
                </a:ext>
              </a:extLst>
            </p:cNvPr>
            <p:cNvSpPr/>
            <p:nvPr/>
          </p:nvSpPr>
          <p:spPr>
            <a:xfrm>
              <a:off x="-1" y="4953000"/>
              <a:ext cx="9144001" cy="190500"/>
            </a:xfrm>
            <a:prstGeom prst="rect">
              <a:avLst/>
            </a:prstGeom>
            <a:gradFill flip="none" rotWithShape="1">
              <a:gsLst>
                <a:gs pos="0">
                  <a:srgbClr val="D2CCC8"/>
                </a:gs>
                <a:gs pos="51000">
                  <a:srgbClr val="F6F0E8">
                    <a:shade val="67500"/>
                    <a:satMod val="115000"/>
                  </a:srgbClr>
                </a:gs>
                <a:gs pos="100000">
                  <a:srgbClr val="F6F0E8">
                    <a:shade val="100000"/>
                    <a:satMod val="115000"/>
                  </a:srgb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sp>
        <p:nvSpPr>
          <p:cNvPr id="68" name="Google Shape;68;p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Question embedding methods</a:t>
            </a:r>
          </a:p>
        </p:txBody>
      </p:sp>
      <p:sp>
        <p:nvSpPr>
          <p:cNvPr id="21" name="Google Shape;69;p14">
            <a:extLst>
              <a:ext uri="{FF2B5EF4-FFF2-40B4-BE49-F238E27FC236}">
                <a16:creationId xmlns:a16="http://schemas.microsoft.com/office/drawing/2014/main" id="{9518E253-1DD7-8258-A1E7-61F65CF2061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150" y="1276351"/>
            <a:ext cx="8521700" cy="33543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defTabSz="693738">
              <a:lnSpc>
                <a:spcPct val="150000"/>
              </a:lnSpc>
              <a:spcAft>
                <a:spcPts val="1200"/>
              </a:spcAft>
              <a:buNone/>
            </a:pPr>
            <a:r>
              <a:rPr lang="en-US" sz="1600" b="1" u="sng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BoW Q</a:t>
            </a:r>
            <a:r>
              <a:rPr lang="he-IL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– מאחר וישר קשר בין המילים שמתחילות את </a:t>
            </a:r>
            <a:br>
              <a:rPr lang="en-US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</a:br>
            <a:r>
              <a:rPr lang="he-IL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השאלה לתשובה, לוקחים את ה10 מילים הראשונות\</a:t>
            </a:r>
            <a:br>
              <a:rPr lang="en-US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</a:br>
            <a:r>
              <a:rPr lang="he-IL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שניות \ שלישיות בשאלות ומשתמשים בהן כמחסן </a:t>
            </a:r>
            <a:br>
              <a:rPr lang="en-US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</a:br>
            <a:r>
              <a:rPr lang="he-IL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מילים שלפיו יהיה הייצוג של השאלה.</a:t>
            </a:r>
          </a:p>
          <a:p>
            <a:pPr marL="0" indent="0" defTabSz="693738">
              <a:lnSpc>
                <a:spcPct val="150000"/>
              </a:lnSpc>
              <a:spcAft>
                <a:spcPts val="1200"/>
              </a:spcAft>
              <a:buNone/>
            </a:pPr>
            <a:r>
              <a:rPr lang="en-US" sz="1600" b="1" u="sng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LSTM Q</a:t>
            </a:r>
            <a:r>
              <a:rPr lang="he-IL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– </a:t>
            </a:r>
            <a:r>
              <a:rPr lang="en-US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LSTM</a:t>
            </a:r>
            <a:r>
              <a:rPr lang="he-IL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עם שכבה חבויה אחת.</a:t>
            </a:r>
          </a:p>
          <a:p>
            <a:pPr marL="0" indent="0" defTabSz="693738">
              <a:lnSpc>
                <a:spcPct val="150000"/>
              </a:lnSpc>
              <a:spcAft>
                <a:spcPts val="1200"/>
              </a:spcAft>
              <a:buNone/>
            </a:pPr>
            <a:r>
              <a:rPr lang="en-US" sz="1600" b="1" u="sng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Deeper LSTM Q</a:t>
            </a:r>
            <a:r>
              <a:rPr lang="he-IL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– </a:t>
            </a:r>
            <a:r>
              <a:rPr lang="en-US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LSTM</a:t>
            </a:r>
            <a:r>
              <a:rPr lang="he-IL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עם 2 שכבות חבויות.</a:t>
            </a:r>
          </a:p>
          <a:p>
            <a:pPr marL="0" indent="0" defTabSz="693738">
              <a:lnSpc>
                <a:spcPct val="150000"/>
              </a:lnSpc>
              <a:spcAft>
                <a:spcPts val="1200"/>
              </a:spcAft>
              <a:buNone/>
            </a:pPr>
            <a:endParaRPr lang="he-IL" sz="16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0" indent="0" defTabSz="693738">
              <a:lnSpc>
                <a:spcPct val="150000"/>
              </a:lnSpc>
              <a:spcAft>
                <a:spcPts val="1200"/>
              </a:spcAft>
              <a:buNone/>
            </a:pPr>
            <a:endParaRPr lang="he-IL" sz="16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38" name="תמונה 37">
            <a:extLst>
              <a:ext uri="{FF2B5EF4-FFF2-40B4-BE49-F238E27FC236}">
                <a16:creationId xmlns:a16="http://schemas.microsoft.com/office/drawing/2014/main" id="{A179C2A9-043B-83D7-93D5-781EBDA77F0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7630"/>
          <a:stretch/>
        </p:blipFill>
        <p:spPr>
          <a:xfrm>
            <a:off x="2090691" y="3104321"/>
            <a:ext cx="1961965" cy="1562479"/>
          </a:xfrm>
          <a:prstGeom prst="rect">
            <a:avLst/>
          </a:prstGeom>
        </p:spPr>
      </p:pic>
      <p:pic>
        <p:nvPicPr>
          <p:cNvPr id="2065" name="Picture 17" descr="From Word Embeddings to Pretrained Language Models — A New Age in NLP —  Part 1 | by Shreya Ghelani | Towards Data Science">
            <a:extLst>
              <a:ext uri="{FF2B5EF4-FFF2-40B4-BE49-F238E27FC236}">
                <a16:creationId xmlns:a16="http://schemas.microsoft.com/office/drawing/2014/main" id="{70A1EA87-7031-3899-4B7A-B3D35DB6B3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019" y="1304356"/>
            <a:ext cx="3791697" cy="1691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תמונה 18">
            <a:extLst>
              <a:ext uri="{FF2B5EF4-FFF2-40B4-BE49-F238E27FC236}">
                <a16:creationId xmlns:a16="http://schemas.microsoft.com/office/drawing/2014/main" id="{01008CE5-4098-13A0-C42E-B3129CFB57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2019" y="1365378"/>
            <a:ext cx="8431047" cy="3426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150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CBEFBA6-1CB3-4354-3196-4C485D082E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3935" y="99715"/>
            <a:ext cx="65" cy="25776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9522" rIns="0" bIns="-952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he-IL" altLang="he-I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26" name="קבוצה 25">
            <a:extLst>
              <a:ext uri="{FF2B5EF4-FFF2-40B4-BE49-F238E27FC236}">
                <a16:creationId xmlns:a16="http://schemas.microsoft.com/office/drawing/2014/main" id="{B45872F6-71C8-89DD-0CF7-B2B9E4CF3364}"/>
              </a:ext>
            </a:extLst>
          </p:cNvPr>
          <p:cNvGrpSpPr/>
          <p:nvPr/>
        </p:nvGrpSpPr>
        <p:grpSpPr>
          <a:xfrm>
            <a:off x="-1" y="-1"/>
            <a:ext cx="9643551" cy="5143501"/>
            <a:chOff x="-1" y="-1"/>
            <a:chExt cx="9643551" cy="5143501"/>
          </a:xfrm>
        </p:grpSpPr>
        <p:grpSp>
          <p:nvGrpSpPr>
            <p:cNvPr id="24" name="קבוצה 23">
              <a:extLst>
                <a:ext uri="{FF2B5EF4-FFF2-40B4-BE49-F238E27FC236}">
                  <a16:creationId xmlns:a16="http://schemas.microsoft.com/office/drawing/2014/main" id="{A8B2142B-013E-9FE4-774E-B07A5DE9B673}"/>
                </a:ext>
              </a:extLst>
            </p:cNvPr>
            <p:cNvGrpSpPr/>
            <p:nvPr/>
          </p:nvGrpSpPr>
          <p:grpSpPr>
            <a:xfrm>
              <a:off x="-1" y="-1"/>
              <a:ext cx="9643551" cy="1866086"/>
              <a:chOff x="-1" y="-1"/>
              <a:chExt cx="9643551" cy="1866086"/>
            </a:xfrm>
          </p:grpSpPr>
          <p:sp>
            <p:nvSpPr>
              <p:cNvPr id="23" name="משולש שווה-שוקיים 22">
                <a:extLst>
                  <a:ext uri="{FF2B5EF4-FFF2-40B4-BE49-F238E27FC236}">
                    <a16:creationId xmlns:a16="http://schemas.microsoft.com/office/drawing/2014/main" id="{232B2A9D-A927-832A-2B60-D357B3FC7E26}"/>
                  </a:ext>
                </a:extLst>
              </p:cNvPr>
              <p:cNvSpPr/>
              <p:nvPr/>
            </p:nvSpPr>
            <p:spPr>
              <a:xfrm>
                <a:off x="2" y="0"/>
                <a:ext cx="753531" cy="702733"/>
              </a:xfrm>
              <a:prstGeom prst="triangle">
                <a:avLst>
                  <a:gd name="adj" fmla="val 0"/>
                </a:avLst>
              </a:prstGeom>
              <a:solidFill>
                <a:srgbClr val="CCA677">
                  <a:alpha val="1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27" name="משולש שווה-שוקיים 26">
                <a:extLst>
                  <a:ext uri="{FF2B5EF4-FFF2-40B4-BE49-F238E27FC236}">
                    <a16:creationId xmlns:a16="http://schemas.microsoft.com/office/drawing/2014/main" id="{7D7FE2F1-889D-3A17-896D-F3CFB11A87CD}"/>
                  </a:ext>
                </a:extLst>
              </p:cNvPr>
              <p:cNvSpPr/>
              <p:nvPr/>
            </p:nvSpPr>
            <p:spPr>
              <a:xfrm rot="10800000">
                <a:off x="-1" y="-1"/>
                <a:ext cx="1744134" cy="948268"/>
              </a:xfrm>
              <a:prstGeom prst="triangle">
                <a:avLst>
                  <a:gd name="adj" fmla="val 44104"/>
                </a:avLst>
              </a:prstGeom>
              <a:solidFill>
                <a:srgbClr val="D2CCC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28" name="משולש שווה-שוקיים 27">
                <a:extLst>
                  <a:ext uri="{FF2B5EF4-FFF2-40B4-BE49-F238E27FC236}">
                    <a16:creationId xmlns:a16="http://schemas.microsoft.com/office/drawing/2014/main" id="{43E5D326-A2E8-83E0-8688-8071624EC578}"/>
                  </a:ext>
                </a:extLst>
              </p:cNvPr>
              <p:cNvSpPr/>
              <p:nvPr/>
            </p:nvSpPr>
            <p:spPr>
              <a:xfrm>
                <a:off x="967417" y="0"/>
                <a:ext cx="1211198" cy="948268"/>
              </a:xfrm>
              <a:prstGeom prst="triangle">
                <a:avLst>
                  <a:gd name="adj" fmla="val 0"/>
                </a:avLst>
              </a:prstGeom>
              <a:solidFill>
                <a:srgbClr val="CCA677">
                  <a:alpha val="17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29" name="משולש שווה-שוקיים 28">
                <a:extLst>
                  <a:ext uri="{FF2B5EF4-FFF2-40B4-BE49-F238E27FC236}">
                    <a16:creationId xmlns:a16="http://schemas.microsoft.com/office/drawing/2014/main" id="{B5E9EBBB-038A-AC64-2A23-71498CC4D5A9}"/>
                  </a:ext>
                </a:extLst>
              </p:cNvPr>
              <p:cNvSpPr/>
              <p:nvPr/>
            </p:nvSpPr>
            <p:spPr>
              <a:xfrm rot="18871903">
                <a:off x="8350206" y="572741"/>
                <a:ext cx="1439467" cy="1147221"/>
              </a:xfrm>
              <a:prstGeom prst="triangle">
                <a:avLst>
                  <a:gd name="adj" fmla="val 0"/>
                </a:avLst>
              </a:prstGeom>
              <a:solidFill>
                <a:srgbClr val="CCA677">
                  <a:alpha val="17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30" name="משולש שווה-שוקיים 29">
                <a:extLst>
                  <a:ext uri="{FF2B5EF4-FFF2-40B4-BE49-F238E27FC236}">
                    <a16:creationId xmlns:a16="http://schemas.microsoft.com/office/drawing/2014/main" id="{02130F39-71A8-9B63-7472-3D034F863266}"/>
                  </a:ext>
                </a:extLst>
              </p:cNvPr>
              <p:cNvSpPr/>
              <p:nvPr/>
            </p:nvSpPr>
            <p:spPr>
              <a:xfrm rot="11848929">
                <a:off x="8371354" y="770575"/>
                <a:ext cx="1233532" cy="831301"/>
              </a:xfrm>
              <a:prstGeom prst="triangle">
                <a:avLst>
                  <a:gd name="adj" fmla="val 44104"/>
                </a:avLst>
              </a:prstGeom>
              <a:solidFill>
                <a:srgbClr val="D2CCC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</p:grpSp>
        <p:sp>
          <p:nvSpPr>
            <p:cNvPr id="25" name="מלבן 24">
              <a:extLst>
                <a:ext uri="{FF2B5EF4-FFF2-40B4-BE49-F238E27FC236}">
                  <a16:creationId xmlns:a16="http://schemas.microsoft.com/office/drawing/2014/main" id="{06FF513C-6E84-2AA7-B2B4-207350687F3E}"/>
                </a:ext>
              </a:extLst>
            </p:cNvPr>
            <p:cNvSpPr/>
            <p:nvPr/>
          </p:nvSpPr>
          <p:spPr>
            <a:xfrm>
              <a:off x="-1" y="4953000"/>
              <a:ext cx="9144001" cy="190500"/>
            </a:xfrm>
            <a:prstGeom prst="rect">
              <a:avLst/>
            </a:prstGeom>
            <a:gradFill flip="none" rotWithShape="1">
              <a:gsLst>
                <a:gs pos="0">
                  <a:srgbClr val="D2CCC8"/>
                </a:gs>
                <a:gs pos="51000">
                  <a:srgbClr val="F6F0E8">
                    <a:shade val="67500"/>
                    <a:satMod val="115000"/>
                  </a:srgbClr>
                </a:gs>
                <a:gs pos="100000">
                  <a:srgbClr val="F6F0E8">
                    <a:shade val="100000"/>
                    <a:satMod val="115000"/>
                  </a:srgb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sp>
        <p:nvSpPr>
          <p:cNvPr id="2" name="Rectangle 5">
            <a:extLst>
              <a:ext uri="{FF2B5EF4-FFF2-40B4-BE49-F238E27FC236}">
                <a16:creationId xmlns:a16="http://schemas.microsoft.com/office/drawing/2014/main" id="{71EBE35E-C4AA-9BDE-8A6E-0066BF9174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3935" y="99715"/>
            <a:ext cx="65" cy="25776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9522" rIns="0" bIns="-952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he-IL" altLang="he-I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8" name="Google Shape;68;p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Architecture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DD317A0F-FCCB-715A-6AA9-7B5DCE0A2C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3935" y="99715"/>
            <a:ext cx="65" cy="25776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9522" rIns="0" bIns="-952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he-IL" altLang="he-I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9620069C-64D2-FC6A-C092-D1AE6CB980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3935" y="99715"/>
            <a:ext cx="65" cy="25776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9522" rIns="0" bIns="-952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he-IL" altLang="he-I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1" name="תמונה 10">
            <a:extLst>
              <a:ext uri="{FF2B5EF4-FFF2-40B4-BE49-F238E27FC236}">
                <a16:creationId xmlns:a16="http://schemas.microsoft.com/office/drawing/2014/main" id="{D98F2156-F02F-C5A4-0E31-4FCBFCC941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417" y="1367322"/>
            <a:ext cx="7735419" cy="3054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9343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CBEFBA6-1CB3-4354-3196-4C485D082E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3935" y="99715"/>
            <a:ext cx="65" cy="25776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9522" rIns="0" bIns="-952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he-IL" altLang="he-I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26" name="קבוצה 25">
            <a:extLst>
              <a:ext uri="{FF2B5EF4-FFF2-40B4-BE49-F238E27FC236}">
                <a16:creationId xmlns:a16="http://schemas.microsoft.com/office/drawing/2014/main" id="{B45872F6-71C8-89DD-0CF7-B2B9E4CF3364}"/>
              </a:ext>
            </a:extLst>
          </p:cNvPr>
          <p:cNvGrpSpPr/>
          <p:nvPr/>
        </p:nvGrpSpPr>
        <p:grpSpPr>
          <a:xfrm>
            <a:off x="-1" y="-1"/>
            <a:ext cx="9643551" cy="5143501"/>
            <a:chOff x="-1" y="-1"/>
            <a:chExt cx="9643551" cy="5143501"/>
          </a:xfrm>
        </p:grpSpPr>
        <p:grpSp>
          <p:nvGrpSpPr>
            <p:cNvPr id="24" name="קבוצה 23">
              <a:extLst>
                <a:ext uri="{FF2B5EF4-FFF2-40B4-BE49-F238E27FC236}">
                  <a16:creationId xmlns:a16="http://schemas.microsoft.com/office/drawing/2014/main" id="{A8B2142B-013E-9FE4-774E-B07A5DE9B673}"/>
                </a:ext>
              </a:extLst>
            </p:cNvPr>
            <p:cNvGrpSpPr/>
            <p:nvPr/>
          </p:nvGrpSpPr>
          <p:grpSpPr>
            <a:xfrm>
              <a:off x="-1" y="-1"/>
              <a:ext cx="9643551" cy="1866086"/>
              <a:chOff x="-1" y="-1"/>
              <a:chExt cx="9643551" cy="1866086"/>
            </a:xfrm>
          </p:grpSpPr>
          <p:sp>
            <p:nvSpPr>
              <p:cNvPr id="23" name="משולש שווה-שוקיים 22">
                <a:extLst>
                  <a:ext uri="{FF2B5EF4-FFF2-40B4-BE49-F238E27FC236}">
                    <a16:creationId xmlns:a16="http://schemas.microsoft.com/office/drawing/2014/main" id="{232B2A9D-A927-832A-2B60-D357B3FC7E26}"/>
                  </a:ext>
                </a:extLst>
              </p:cNvPr>
              <p:cNvSpPr/>
              <p:nvPr/>
            </p:nvSpPr>
            <p:spPr>
              <a:xfrm>
                <a:off x="2" y="0"/>
                <a:ext cx="753531" cy="702733"/>
              </a:xfrm>
              <a:prstGeom prst="triangle">
                <a:avLst>
                  <a:gd name="adj" fmla="val 0"/>
                </a:avLst>
              </a:prstGeom>
              <a:solidFill>
                <a:srgbClr val="CCA677">
                  <a:alpha val="1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27" name="משולש שווה-שוקיים 26">
                <a:extLst>
                  <a:ext uri="{FF2B5EF4-FFF2-40B4-BE49-F238E27FC236}">
                    <a16:creationId xmlns:a16="http://schemas.microsoft.com/office/drawing/2014/main" id="{7D7FE2F1-889D-3A17-896D-F3CFB11A87CD}"/>
                  </a:ext>
                </a:extLst>
              </p:cNvPr>
              <p:cNvSpPr/>
              <p:nvPr/>
            </p:nvSpPr>
            <p:spPr>
              <a:xfrm rot="10800000">
                <a:off x="-1" y="-1"/>
                <a:ext cx="1744134" cy="948268"/>
              </a:xfrm>
              <a:prstGeom prst="triangle">
                <a:avLst>
                  <a:gd name="adj" fmla="val 44104"/>
                </a:avLst>
              </a:prstGeom>
              <a:solidFill>
                <a:srgbClr val="D2CCC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28" name="משולש שווה-שוקיים 27">
                <a:extLst>
                  <a:ext uri="{FF2B5EF4-FFF2-40B4-BE49-F238E27FC236}">
                    <a16:creationId xmlns:a16="http://schemas.microsoft.com/office/drawing/2014/main" id="{43E5D326-A2E8-83E0-8688-8071624EC578}"/>
                  </a:ext>
                </a:extLst>
              </p:cNvPr>
              <p:cNvSpPr/>
              <p:nvPr/>
            </p:nvSpPr>
            <p:spPr>
              <a:xfrm>
                <a:off x="967417" y="0"/>
                <a:ext cx="1211198" cy="948268"/>
              </a:xfrm>
              <a:prstGeom prst="triangle">
                <a:avLst>
                  <a:gd name="adj" fmla="val 0"/>
                </a:avLst>
              </a:prstGeom>
              <a:solidFill>
                <a:srgbClr val="CCA677">
                  <a:alpha val="17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29" name="משולש שווה-שוקיים 28">
                <a:extLst>
                  <a:ext uri="{FF2B5EF4-FFF2-40B4-BE49-F238E27FC236}">
                    <a16:creationId xmlns:a16="http://schemas.microsoft.com/office/drawing/2014/main" id="{B5E9EBBB-038A-AC64-2A23-71498CC4D5A9}"/>
                  </a:ext>
                </a:extLst>
              </p:cNvPr>
              <p:cNvSpPr/>
              <p:nvPr/>
            </p:nvSpPr>
            <p:spPr>
              <a:xfrm rot="18871903">
                <a:off x="8350206" y="572741"/>
                <a:ext cx="1439467" cy="1147221"/>
              </a:xfrm>
              <a:prstGeom prst="triangle">
                <a:avLst>
                  <a:gd name="adj" fmla="val 0"/>
                </a:avLst>
              </a:prstGeom>
              <a:solidFill>
                <a:srgbClr val="CCA677">
                  <a:alpha val="17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30" name="משולש שווה-שוקיים 29">
                <a:extLst>
                  <a:ext uri="{FF2B5EF4-FFF2-40B4-BE49-F238E27FC236}">
                    <a16:creationId xmlns:a16="http://schemas.microsoft.com/office/drawing/2014/main" id="{02130F39-71A8-9B63-7472-3D034F863266}"/>
                  </a:ext>
                </a:extLst>
              </p:cNvPr>
              <p:cNvSpPr/>
              <p:nvPr/>
            </p:nvSpPr>
            <p:spPr>
              <a:xfrm rot="11848929">
                <a:off x="8371354" y="770575"/>
                <a:ext cx="1233532" cy="831301"/>
              </a:xfrm>
              <a:prstGeom prst="triangle">
                <a:avLst>
                  <a:gd name="adj" fmla="val 44104"/>
                </a:avLst>
              </a:prstGeom>
              <a:solidFill>
                <a:srgbClr val="D2CCC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</p:grpSp>
        <p:sp>
          <p:nvSpPr>
            <p:cNvPr id="25" name="מלבן 24">
              <a:extLst>
                <a:ext uri="{FF2B5EF4-FFF2-40B4-BE49-F238E27FC236}">
                  <a16:creationId xmlns:a16="http://schemas.microsoft.com/office/drawing/2014/main" id="{06FF513C-6E84-2AA7-B2B4-207350687F3E}"/>
                </a:ext>
              </a:extLst>
            </p:cNvPr>
            <p:cNvSpPr/>
            <p:nvPr/>
          </p:nvSpPr>
          <p:spPr>
            <a:xfrm>
              <a:off x="-1" y="4953000"/>
              <a:ext cx="9144001" cy="190500"/>
            </a:xfrm>
            <a:prstGeom prst="rect">
              <a:avLst/>
            </a:prstGeom>
            <a:gradFill flip="none" rotWithShape="1">
              <a:gsLst>
                <a:gs pos="0">
                  <a:srgbClr val="D2CCC8"/>
                </a:gs>
                <a:gs pos="51000">
                  <a:srgbClr val="F6F0E8">
                    <a:shade val="67500"/>
                    <a:satMod val="115000"/>
                  </a:srgbClr>
                </a:gs>
                <a:gs pos="100000">
                  <a:srgbClr val="F6F0E8">
                    <a:shade val="100000"/>
                    <a:satMod val="115000"/>
                  </a:srgb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sp>
        <p:nvSpPr>
          <p:cNvPr id="2" name="Rectangle 5">
            <a:extLst>
              <a:ext uri="{FF2B5EF4-FFF2-40B4-BE49-F238E27FC236}">
                <a16:creationId xmlns:a16="http://schemas.microsoft.com/office/drawing/2014/main" id="{71EBE35E-C4AA-9BDE-8A6E-0066BF9174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3935" y="99715"/>
            <a:ext cx="65" cy="25776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9522" rIns="0" bIns="-952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he-IL" altLang="he-I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8" name="Google Shape;68;p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Question only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DD317A0F-FCCB-715A-6AA9-7B5DCE0A2C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3935" y="99715"/>
            <a:ext cx="65" cy="25776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9522" rIns="0" bIns="-952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he-IL" altLang="he-I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9620069C-64D2-FC6A-C092-D1AE6CB980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3935" y="99715"/>
            <a:ext cx="65" cy="25776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9522" rIns="0" bIns="-952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he-IL" altLang="he-I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3" name="קבוצה 2">
            <a:extLst>
              <a:ext uri="{FF2B5EF4-FFF2-40B4-BE49-F238E27FC236}">
                <a16:creationId xmlns:a16="http://schemas.microsoft.com/office/drawing/2014/main" id="{346AEE57-9BB4-1791-D016-6D97EEAC8838}"/>
              </a:ext>
            </a:extLst>
          </p:cNvPr>
          <p:cNvGrpSpPr/>
          <p:nvPr/>
        </p:nvGrpSpPr>
        <p:grpSpPr>
          <a:xfrm>
            <a:off x="967417" y="1367322"/>
            <a:ext cx="7735419" cy="3054685"/>
            <a:chOff x="967417" y="1367322"/>
            <a:chExt cx="7735419" cy="3054685"/>
          </a:xfrm>
        </p:grpSpPr>
        <p:pic>
          <p:nvPicPr>
            <p:cNvPr id="11" name="תמונה 10">
              <a:extLst>
                <a:ext uri="{FF2B5EF4-FFF2-40B4-BE49-F238E27FC236}">
                  <a16:creationId xmlns:a16="http://schemas.microsoft.com/office/drawing/2014/main" id="{D98F2156-F02F-C5A4-0E31-4FCBFCC9410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67417" y="1367322"/>
              <a:ext cx="7735419" cy="3054685"/>
            </a:xfrm>
            <a:prstGeom prst="rect">
              <a:avLst/>
            </a:prstGeom>
          </p:spPr>
        </p:pic>
        <p:sp>
          <p:nvSpPr>
            <p:cNvPr id="16" name="מלבן 15">
              <a:extLst>
                <a:ext uri="{FF2B5EF4-FFF2-40B4-BE49-F238E27FC236}">
                  <a16:creationId xmlns:a16="http://schemas.microsoft.com/office/drawing/2014/main" id="{47CCE62D-CB8B-E103-B10D-DD70D0C5D119}"/>
                </a:ext>
              </a:extLst>
            </p:cNvPr>
            <p:cNvSpPr/>
            <p:nvPr/>
          </p:nvSpPr>
          <p:spPr>
            <a:xfrm>
              <a:off x="1095774" y="1463150"/>
              <a:ext cx="5238651" cy="1464734"/>
            </a:xfrm>
            <a:prstGeom prst="rect">
              <a:avLst/>
            </a:prstGeom>
            <a:solidFill>
              <a:srgbClr val="FFFFFF">
                <a:alpha val="8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  <p:sp>
          <p:nvSpPr>
            <p:cNvPr id="17" name="מלבן 16">
              <a:extLst>
                <a:ext uri="{FF2B5EF4-FFF2-40B4-BE49-F238E27FC236}">
                  <a16:creationId xmlns:a16="http://schemas.microsoft.com/office/drawing/2014/main" id="{A510049C-5E5F-4C5F-96A0-4D9203C4E164}"/>
                </a:ext>
              </a:extLst>
            </p:cNvPr>
            <p:cNvSpPr/>
            <p:nvPr/>
          </p:nvSpPr>
          <p:spPr>
            <a:xfrm>
              <a:off x="6334425" y="2396979"/>
              <a:ext cx="94489" cy="244621"/>
            </a:xfrm>
            <a:prstGeom prst="rect">
              <a:avLst/>
            </a:prstGeom>
            <a:solidFill>
              <a:srgbClr val="FFFFFF">
                <a:alpha val="8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</p:grpSp>
    </p:spTree>
    <p:extLst>
      <p:ext uri="{BB962C8B-B14F-4D97-AF65-F5344CB8AC3E}">
        <p14:creationId xmlns:p14="http://schemas.microsoft.com/office/powerpoint/2010/main" val="36070016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CBEFBA6-1CB3-4354-3196-4C485D082E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3935" y="99715"/>
            <a:ext cx="65" cy="25776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9522" rIns="0" bIns="-952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he-IL" altLang="he-I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26" name="קבוצה 25">
            <a:extLst>
              <a:ext uri="{FF2B5EF4-FFF2-40B4-BE49-F238E27FC236}">
                <a16:creationId xmlns:a16="http://schemas.microsoft.com/office/drawing/2014/main" id="{B45872F6-71C8-89DD-0CF7-B2B9E4CF3364}"/>
              </a:ext>
            </a:extLst>
          </p:cNvPr>
          <p:cNvGrpSpPr/>
          <p:nvPr/>
        </p:nvGrpSpPr>
        <p:grpSpPr>
          <a:xfrm>
            <a:off x="-1" y="-1"/>
            <a:ext cx="9643551" cy="5143501"/>
            <a:chOff x="-1" y="-1"/>
            <a:chExt cx="9643551" cy="5143501"/>
          </a:xfrm>
        </p:grpSpPr>
        <p:grpSp>
          <p:nvGrpSpPr>
            <p:cNvPr id="24" name="קבוצה 23">
              <a:extLst>
                <a:ext uri="{FF2B5EF4-FFF2-40B4-BE49-F238E27FC236}">
                  <a16:creationId xmlns:a16="http://schemas.microsoft.com/office/drawing/2014/main" id="{A8B2142B-013E-9FE4-774E-B07A5DE9B673}"/>
                </a:ext>
              </a:extLst>
            </p:cNvPr>
            <p:cNvGrpSpPr/>
            <p:nvPr/>
          </p:nvGrpSpPr>
          <p:grpSpPr>
            <a:xfrm>
              <a:off x="-1" y="-1"/>
              <a:ext cx="9643551" cy="1866086"/>
              <a:chOff x="-1" y="-1"/>
              <a:chExt cx="9643551" cy="1866086"/>
            </a:xfrm>
          </p:grpSpPr>
          <p:sp>
            <p:nvSpPr>
              <p:cNvPr id="23" name="משולש שווה-שוקיים 22">
                <a:extLst>
                  <a:ext uri="{FF2B5EF4-FFF2-40B4-BE49-F238E27FC236}">
                    <a16:creationId xmlns:a16="http://schemas.microsoft.com/office/drawing/2014/main" id="{232B2A9D-A927-832A-2B60-D357B3FC7E26}"/>
                  </a:ext>
                </a:extLst>
              </p:cNvPr>
              <p:cNvSpPr/>
              <p:nvPr/>
            </p:nvSpPr>
            <p:spPr>
              <a:xfrm>
                <a:off x="2" y="0"/>
                <a:ext cx="753531" cy="702733"/>
              </a:xfrm>
              <a:prstGeom prst="triangle">
                <a:avLst>
                  <a:gd name="adj" fmla="val 0"/>
                </a:avLst>
              </a:prstGeom>
              <a:solidFill>
                <a:srgbClr val="CCA677">
                  <a:alpha val="1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27" name="משולש שווה-שוקיים 26">
                <a:extLst>
                  <a:ext uri="{FF2B5EF4-FFF2-40B4-BE49-F238E27FC236}">
                    <a16:creationId xmlns:a16="http://schemas.microsoft.com/office/drawing/2014/main" id="{7D7FE2F1-889D-3A17-896D-F3CFB11A87CD}"/>
                  </a:ext>
                </a:extLst>
              </p:cNvPr>
              <p:cNvSpPr/>
              <p:nvPr/>
            </p:nvSpPr>
            <p:spPr>
              <a:xfrm rot="10800000">
                <a:off x="-1" y="-1"/>
                <a:ext cx="1744134" cy="948268"/>
              </a:xfrm>
              <a:prstGeom prst="triangle">
                <a:avLst>
                  <a:gd name="adj" fmla="val 44104"/>
                </a:avLst>
              </a:prstGeom>
              <a:solidFill>
                <a:srgbClr val="D2CCC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28" name="משולש שווה-שוקיים 27">
                <a:extLst>
                  <a:ext uri="{FF2B5EF4-FFF2-40B4-BE49-F238E27FC236}">
                    <a16:creationId xmlns:a16="http://schemas.microsoft.com/office/drawing/2014/main" id="{43E5D326-A2E8-83E0-8688-8071624EC578}"/>
                  </a:ext>
                </a:extLst>
              </p:cNvPr>
              <p:cNvSpPr/>
              <p:nvPr/>
            </p:nvSpPr>
            <p:spPr>
              <a:xfrm>
                <a:off x="967417" y="0"/>
                <a:ext cx="1211198" cy="948268"/>
              </a:xfrm>
              <a:prstGeom prst="triangle">
                <a:avLst>
                  <a:gd name="adj" fmla="val 0"/>
                </a:avLst>
              </a:prstGeom>
              <a:solidFill>
                <a:srgbClr val="CCA677">
                  <a:alpha val="17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29" name="משולש שווה-שוקיים 28">
                <a:extLst>
                  <a:ext uri="{FF2B5EF4-FFF2-40B4-BE49-F238E27FC236}">
                    <a16:creationId xmlns:a16="http://schemas.microsoft.com/office/drawing/2014/main" id="{B5E9EBBB-038A-AC64-2A23-71498CC4D5A9}"/>
                  </a:ext>
                </a:extLst>
              </p:cNvPr>
              <p:cNvSpPr/>
              <p:nvPr/>
            </p:nvSpPr>
            <p:spPr>
              <a:xfrm rot="18871903">
                <a:off x="8350206" y="572741"/>
                <a:ext cx="1439467" cy="1147221"/>
              </a:xfrm>
              <a:prstGeom prst="triangle">
                <a:avLst>
                  <a:gd name="adj" fmla="val 0"/>
                </a:avLst>
              </a:prstGeom>
              <a:solidFill>
                <a:srgbClr val="CCA677">
                  <a:alpha val="17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30" name="משולש שווה-שוקיים 29">
                <a:extLst>
                  <a:ext uri="{FF2B5EF4-FFF2-40B4-BE49-F238E27FC236}">
                    <a16:creationId xmlns:a16="http://schemas.microsoft.com/office/drawing/2014/main" id="{02130F39-71A8-9B63-7472-3D034F863266}"/>
                  </a:ext>
                </a:extLst>
              </p:cNvPr>
              <p:cNvSpPr/>
              <p:nvPr/>
            </p:nvSpPr>
            <p:spPr>
              <a:xfrm rot="11848929">
                <a:off x="8371354" y="770575"/>
                <a:ext cx="1233532" cy="831301"/>
              </a:xfrm>
              <a:prstGeom prst="triangle">
                <a:avLst>
                  <a:gd name="adj" fmla="val 44104"/>
                </a:avLst>
              </a:prstGeom>
              <a:solidFill>
                <a:srgbClr val="D2CCC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</p:grpSp>
        <p:sp>
          <p:nvSpPr>
            <p:cNvPr id="25" name="מלבן 24">
              <a:extLst>
                <a:ext uri="{FF2B5EF4-FFF2-40B4-BE49-F238E27FC236}">
                  <a16:creationId xmlns:a16="http://schemas.microsoft.com/office/drawing/2014/main" id="{06FF513C-6E84-2AA7-B2B4-207350687F3E}"/>
                </a:ext>
              </a:extLst>
            </p:cNvPr>
            <p:cNvSpPr/>
            <p:nvPr/>
          </p:nvSpPr>
          <p:spPr>
            <a:xfrm>
              <a:off x="-1" y="4953000"/>
              <a:ext cx="9144001" cy="190500"/>
            </a:xfrm>
            <a:prstGeom prst="rect">
              <a:avLst/>
            </a:prstGeom>
            <a:gradFill flip="none" rotWithShape="1">
              <a:gsLst>
                <a:gs pos="0">
                  <a:srgbClr val="D2CCC8"/>
                </a:gs>
                <a:gs pos="51000">
                  <a:srgbClr val="F6F0E8">
                    <a:shade val="67500"/>
                    <a:satMod val="115000"/>
                  </a:srgbClr>
                </a:gs>
                <a:gs pos="100000">
                  <a:srgbClr val="F6F0E8">
                    <a:shade val="100000"/>
                    <a:satMod val="115000"/>
                  </a:srgb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sp>
        <p:nvSpPr>
          <p:cNvPr id="2" name="Rectangle 5">
            <a:extLst>
              <a:ext uri="{FF2B5EF4-FFF2-40B4-BE49-F238E27FC236}">
                <a16:creationId xmlns:a16="http://schemas.microsoft.com/office/drawing/2014/main" id="{71EBE35E-C4AA-9BDE-8A6E-0066BF9174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3935" y="99715"/>
            <a:ext cx="65" cy="25776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9522" rIns="0" bIns="-952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he-IL" altLang="he-I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8" name="Google Shape;68;p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Image only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DD317A0F-FCCB-715A-6AA9-7B5DCE0A2C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3935" y="99715"/>
            <a:ext cx="65" cy="25776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9522" rIns="0" bIns="-952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he-IL" altLang="he-I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9620069C-64D2-FC6A-C092-D1AE6CB980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3935" y="99715"/>
            <a:ext cx="65" cy="25776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9522" rIns="0" bIns="-952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he-IL" altLang="he-I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5" name="קבוצה 4">
            <a:extLst>
              <a:ext uri="{FF2B5EF4-FFF2-40B4-BE49-F238E27FC236}">
                <a16:creationId xmlns:a16="http://schemas.microsoft.com/office/drawing/2014/main" id="{BC6BEFE5-ED19-7427-6DFE-502748C7BCFE}"/>
              </a:ext>
            </a:extLst>
          </p:cNvPr>
          <p:cNvGrpSpPr/>
          <p:nvPr/>
        </p:nvGrpSpPr>
        <p:grpSpPr>
          <a:xfrm>
            <a:off x="967417" y="1367322"/>
            <a:ext cx="7735419" cy="3054685"/>
            <a:chOff x="967417" y="1367322"/>
            <a:chExt cx="7735419" cy="3054685"/>
          </a:xfrm>
        </p:grpSpPr>
        <p:pic>
          <p:nvPicPr>
            <p:cNvPr id="11" name="תמונה 10">
              <a:extLst>
                <a:ext uri="{FF2B5EF4-FFF2-40B4-BE49-F238E27FC236}">
                  <a16:creationId xmlns:a16="http://schemas.microsoft.com/office/drawing/2014/main" id="{D98F2156-F02F-C5A4-0E31-4FCBFCC9410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67417" y="1367322"/>
              <a:ext cx="7735419" cy="3054685"/>
            </a:xfrm>
            <a:prstGeom prst="rect">
              <a:avLst/>
            </a:prstGeom>
          </p:spPr>
        </p:pic>
        <p:sp>
          <p:nvSpPr>
            <p:cNvPr id="3" name="מלבן 2">
              <a:extLst>
                <a:ext uri="{FF2B5EF4-FFF2-40B4-BE49-F238E27FC236}">
                  <a16:creationId xmlns:a16="http://schemas.microsoft.com/office/drawing/2014/main" id="{D6158EA5-7E62-81E7-47DB-8B17D6F86A12}"/>
                </a:ext>
              </a:extLst>
            </p:cNvPr>
            <p:cNvSpPr/>
            <p:nvPr/>
          </p:nvSpPr>
          <p:spPr>
            <a:xfrm>
              <a:off x="967417" y="2912533"/>
              <a:ext cx="5238651" cy="1464734"/>
            </a:xfrm>
            <a:prstGeom prst="rect">
              <a:avLst/>
            </a:prstGeom>
            <a:solidFill>
              <a:srgbClr val="FFFFFF">
                <a:alpha val="8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  <p:sp>
          <p:nvSpPr>
            <p:cNvPr id="17" name="מלבן 16">
              <a:extLst>
                <a:ext uri="{FF2B5EF4-FFF2-40B4-BE49-F238E27FC236}">
                  <a16:creationId xmlns:a16="http://schemas.microsoft.com/office/drawing/2014/main" id="{5FFAAA70-3ADE-BC96-F9BF-B7EBAD5E0A81}"/>
                </a:ext>
              </a:extLst>
            </p:cNvPr>
            <p:cNvSpPr/>
            <p:nvPr/>
          </p:nvSpPr>
          <p:spPr>
            <a:xfrm>
              <a:off x="6206067" y="2867793"/>
              <a:ext cx="220133" cy="358007"/>
            </a:xfrm>
            <a:prstGeom prst="rect">
              <a:avLst/>
            </a:prstGeom>
            <a:solidFill>
              <a:srgbClr val="FFFFFF">
                <a:alpha val="8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</p:grpSp>
    </p:spTree>
    <p:extLst>
      <p:ext uri="{BB962C8B-B14F-4D97-AF65-F5344CB8AC3E}">
        <p14:creationId xmlns:p14="http://schemas.microsoft.com/office/powerpoint/2010/main" val="36934851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CBEFBA6-1CB3-4354-3196-4C485D082E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3935" y="99715"/>
            <a:ext cx="65" cy="25776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9522" rIns="0" bIns="-952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he-IL" altLang="he-I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26" name="קבוצה 25">
            <a:extLst>
              <a:ext uri="{FF2B5EF4-FFF2-40B4-BE49-F238E27FC236}">
                <a16:creationId xmlns:a16="http://schemas.microsoft.com/office/drawing/2014/main" id="{B45872F6-71C8-89DD-0CF7-B2B9E4CF3364}"/>
              </a:ext>
            </a:extLst>
          </p:cNvPr>
          <p:cNvGrpSpPr/>
          <p:nvPr/>
        </p:nvGrpSpPr>
        <p:grpSpPr>
          <a:xfrm>
            <a:off x="-1" y="-1"/>
            <a:ext cx="9643551" cy="5143501"/>
            <a:chOff x="-1" y="-1"/>
            <a:chExt cx="9643551" cy="5143501"/>
          </a:xfrm>
        </p:grpSpPr>
        <p:grpSp>
          <p:nvGrpSpPr>
            <p:cNvPr id="24" name="קבוצה 23">
              <a:extLst>
                <a:ext uri="{FF2B5EF4-FFF2-40B4-BE49-F238E27FC236}">
                  <a16:creationId xmlns:a16="http://schemas.microsoft.com/office/drawing/2014/main" id="{A8B2142B-013E-9FE4-774E-B07A5DE9B673}"/>
                </a:ext>
              </a:extLst>
            </p:cNvPr>
            <p:cNvGrpSpPr/>
            <p:nvPr/>
          </p:nvGrpSpPr>
          <p:grpSpPr>
            <a:xfrm>
              <a:off x="-1" y="-1"/>
              <a:ext cx="9643551" cy="1866086"/>
              <a:chOff x="-1" y="-1"/>
              <a:chExt cx="9643551" cy="1866086"/>
            </a:xfrm>
          </p:grpSpPr>
          <p:sp>
            <p:nvSpPr>
              <p:cNvPr id="23" name="משולש שווה-שוקיים 22">
                <a:extLst>
                  <a:ext uri="{FF2B5EF4-FFF2-40B4-BE49-F238E27FC236}">
                    <a16:creationId xmlns:a16="http://schemas.microsoft.com/office/drawing/2014/main" id="{232B2A9D-A927-832A-2B60-D357B3FC7E26}"/>
                  </a:ext>
                </a:extLst>
              </p:cNvPr>
              <p:cNvSpPr/>
              <p:nvPr/>
            </p:nvSpPr>
            <p:spPr>
              <a:xfrm>
                <a:off x="2" y="0"/>
                <a:ext cx="753531" cy="702733"/>
              </a:xfrm>
              <a:prstGeom prst="triangle">
                <a:avLst>
                  <a:gd name="adj" fmla="val 0"/>
                </a:avLst>
              </a:prstGeom>
              <a:solidFill>
                <a:srgbClr val="CCA677">
                  <a:alpha val="1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27" name="משולש שווה-שוקיים 26">
                <a:extLst>
                  <a:ext uri="{FF2B5EF4-FFF2-40B4-BE49-F238E27FC236}">
                    <a16:creationId xmlns:a16="http://schemas.microsoft.com/office/drawing/2014/main" id="{7D7FE2F1-889D-3A17-896D-F3CFB11A87CD}"/>
                  </a:ext>
                </a:extLst>
              </p:cNvPr>
              <p:cNvSpPr/>
              <p:nvPr/>
            </p:nvSpPr>
            <p:spPr>
              <a:xfrm rot="10800000">
                <a:off x="-1" y="-1"/>
                <a:ext cx="1744134" cy="948268"/>
              </a:xfrm>
              <a:prstGeom prst="triangle">
                <a:avLst>
                  <a:gd name="adj" fmla="val 44104"/>
                </a:avLst>
              </a:prstGeom>
              <a:solidFill>
                <a:srgbClr val="D2CCC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28" name="משולש שווה-שוקיים 27">
                <a:extLst>
                  <a:ext uri="{FF2B5EF4-FFF2-40B4-BE49-F238E27FC236}">
                    <a16:creationId xmlns:a16="http://schemas.microsoft.com/office/drawing/2014/main" id="{43E5D326-A2E8-83E0-8688-8071624EC578}"/>
                  </a:ext>
                </a:extLst>
              </p:cNvPr>
              <p:cNvSpPr/>
              <p:nvPr/>
            </p:nvSpPr>
            <p:spPr>
              <a:xfrm>
                <a:off x="967417" y="0"/>
                <a:ext cx="1211198" cy="948268"/>
              </a:xfrm>
              <a:prstGeom prst="triangle">
                <a:avLst>
                  <a:gd name="adj" fmla="val 0"/>
                </a:avLst>
              </a:prstGeom>
              <a:solidFill>
                <a:srgbClr val="CCA677">
                  <a:alpha val="17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29" name="משולש שווה-שוקיים 28">
                <a:extLst>
                  <a:ext uri="{FF2B5EF4-FFF2-40B4-BE49-F238E27FC236}">
                    <a16:creationId xmlns:a16="http://schemas.microsoft.com/office/drawing/2014/main" id="{B5E9EBBB-038A-AC64-2A23-71498CC4D5A9}"/>
                  </a:ext>
                </a:extLst>
              </p:cNvPr>
              <p:cNvSpPr/>
              <p:nvPr/>
            </p:nvSpPr>
            <p:spPr>
              <a:xfrm rot="18871903">
                <a:off x="8350206" y="572741"/>
                <a:ext cx="1439467" cy="1147221"/>
              </a:xfrm>
              <a:prstGeom prst="triangle">
                <a:avLst>
                  <a:gd name="adj" fmla="val 0"/>
                </a:avLst>
              </a:prstGeom>
              <a:solidFill>
                <a:srgbClr val="CCA677">
                  <a:alpha val="17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30" name="משולש שווה-שוקיים 29">
                <a:extLst>
                  <a:ext uri="{FF2B5EF4-FFF2-40B4-BE49-F238E27FC236}">
                    <a16:creationId xmlns:a16="http://schemas.microsoft.com/office/drawing/2014/main" id="{02130F39-71A8-9B63-7472-3D034F863266}"/>
                  </a:ext>
                </a:extLst>
              </p:cNvPr>
              <p:cNvSpPr/>
              <p:nvPr/>
            </p:nvSpPr>
            <p:spPr>
              <a:xfrm rot="11848929">
                <a:off x="8371354" y="770575"/>
                <a:ext cx="1233532" cy="831301"/>
              </a:xfrm>
              <a:prstGeom prst="triangle">
                <a:avLst>
                  <a:gd name="adj" fmla="val 44104"/>
                </a:avLst>
              </a:prstGeom>
              <a:solidFill>
                <a:srgbClr val="D2CCC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</p:grpSp>
        <p:sp>
          <p:nvSpPr>
            <p:cNvPr id="25" name="מלבן 24">
              <a:extLst>
                <a:ext uri="{FF2B5EF4-FFF2-40B4-BE49-F238E27FC236}">
                  <a16:creationId xmlns:a16="http://schemas.microsoft.com/office/drawing/2014/main" id="{06FF513C-6E84-2AA7-B2B4-207350687F3E}"/>
                </a:ext>
              </a:extLst>
            </p:cNvPr>
            <p:cNvSpPr/>
            <p:nvPr/>
          </p:nvSpPr>
          <p:spPr>
            <a:xfrm>
              <a:off x="-1" y="4953000"/>
              <a:ext cx="9144001" cy="190500"/>
            </a:xfrm>
            <a:prstGeom prst="rect">
              <a:avLst/>
            </a:prstGeom>
            <a:gradFill flip="none" rotWithShape="1">
              <a:gsLst>
                <a:gs pos="0">
                  <a:srgbClr val="D2CCC8"/>
                </a:gs>
                <a:gs pos="51000">
                  <a:srgbClr val="F6F0E8">
                    <a:shade val="67500"/>
                    <a:satMod val="115000"/>
                  </a:srgbClr>
                </a:gs>
                <a:gs pos="100000">
                  <a:srgbClr val="F6F0E8">
                    <a:shade val="100000"/>
                    <a:satMod val="115000"/>
                  </a:srgb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sp>
        <p:nvSpPr>
          <p:cNvPr id="2" name="Rectangle 5">
            <a:extLst>
              <a:ext uri="{FF2B5EF4-FFF2-40B4-BE49-F238E27FC236}">
                <a16:creationId xmlns:a16="http://schemas.microsoft.com/office/drawing/2014/main" id="{71EBE35E-C4AA-9BDE-8A6E-0066BF9174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3935" y="99715"/>
            <a:ext cx="65" cy="25776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9522" rIns="0" bIns="-952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he-IL" altLang="he-I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8" name="Google Shape;68;p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Results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DD317A0F-FCCB-715A-6AA9-7B5DCE0A2C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3935" y="99715"/>
            <a:ext cx="65" cy="25776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9522" rIns="0" bIns="-952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he-IL" altLang="he-I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9620069C-64D2-FC6A-C092-D1AE6CB980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3935" y="99715"/>
            <a:ext cx="65" cy="25776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9522" rIns="0" bIns="-952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he-IL" altLang="he-I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1" name="תמונה 30">
            <a:extLst>
              <a:ext uri="{FF2B5EF4-FFF2-40B4-BE49-F238E27FC236}">
                <a16:creationId xmlns:a16="http://schemas.microsoft.com/office/drawing/2014/main" id="{2E122DF8-01F0-8DA5-CD0E-887739FAC1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7755"/>
          <a:stretch/>
        </p:blipFill>
        <p:spPr>
          <a:xfrm>
            <a:off x="1303460" y="1463150"/>
            <a:ext cx="6375806" cy="2740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3352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CBEFBA6-1CB3-4354-3196-4C485D082E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3935" y="99715"/>
            <a:ext cx="65" cy="25776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9522" rIns="0" bIns="-952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he-IL" altLang="he-I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26" name="קבוצה 25">
            <a:extLst>
              <a:ext uri="{FF2B5EF4-FFF2-40B4-BE49-F238E27FC236}">
                <a16:creationId xmlns:a16="http://schemas.microsoft.com/office/drawing/2014/main" id="{B45872F6-71C8-89DD-0CF7-B2B9E4CF3364}"/>
              </a:ext>
            </a:extLst>
          </p:cNvPr>
          <p:cNvGrpSpPr/>
          <p:nvPr/>
        </p:nvGrpSpPr>
        <p:grpSpPr>
          <a:xfrm>
            <a:off x="-1" y="-1"/>
            <a:ext cx="9643551" cy="5143501"/>
            <a:chOff x="-1" y="-1"/>
            <a:chExt cx="9643551" cy="5143501"/>
          </a:xfrm>
        </p:grpSpPr>
        <p:grpSp>
          <p:nvGrpSpPr>
            <p:cNvPr id="24" name="קבוצה 23">
              <a:extLst>
                <a:ext uri="{FF2B5EF4-FFF2-40B4-BE49-F238E27FC236}">
                  <a16:creationId xmlns:a16="http://schemas.microsoft.com/office/drawing/2014/main" id="{A8B2142B-013E-9FE4-774E-B07A5DE9B673}"/>
                </a:ext>
              </a:extLst>
            </p:cNvPr>
            <p:cNvGrpSpPr/>
            <p:nvPr/>
          </p:nvGrpSpPr>
          <p:grpSpPr>
            <a:xfrm>
              <a:off x="-1" y="-1"/>
              <a:ext cx="9643551" cy="1866086"/>
              <a:chOff x="-1" y="-1"/>
              <a:chExt cx="9643551" cy="1866086"/>
            </a:xfrm>
          </p:grpSpPr>
          <p:sp>
            <p:nvSpPr>
              <p:cNvPr id="23" name="משולש שווה-שוקיים 22">
                <a:extLst>
                  <a:ext uri="{FF2B5EF4-FFF2-40B4-BE49-F238E27FC236}">
                    <a16:creationId xmlns:a16="http://schemas.microsoft.com/office/drawing/2014/main" id="{232B2A9D-A927-832A-2B60-D357B3FC7E26}"/>
                  </a:ext>
                </a:extLst>
              </p:cNvPr>
              <p:cNvSpPr/>
              <p:nvPr/>
            </p:nvSpPr>
            <p:spPr>
              <a:xfrm>
                <a:off x="2" y="0"/>
                <a:ext cx="753531" cy="702733"/>
              </a:xfrm>
              <a:prstGeom prst="triangle">
                <a:avLst>
                  <a:gd name="adj" fmla="val 0"/>
                </a:avLst>
              </a:prstGeom>
              <a:solidFill>
                <a:srgbClr val="CCA677">
                  <a:alpha val="1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27" name="משולש שווה-שוקיים 26">
                <a:extLst>
                  <a:ext uri="{FF2B5EF4-FFF2-40B4-BE49-F238E27FC236}">
                    <a16:creationId xmlns:a16="http://schemas.microsoft.com/office/drawing/2014/main" id="{7D7FE2F1-889D-3A17-896D-F3CFB11A87CD}"/>
                  </a:ext>
                </a:extLst>
              </p:cNvPr>
              <p:cNvSpPr/>
              <p:nvPr/>
            </p:nvSpPr>
            <p:spPr>
              <a:xfrm rot="10800000">
                <a:off x="-1" y="-1"/>
                <a:ext cx="1744134" cy="948268"/>
              </a:xfrm>
              <a:prstGeom prst="triangle">
                <a:avLst>
                  <a:gd name="adj" fmla="val 44104"/>
                </a:avLst>
              </a:prstGeom>
              <a:solidFill>
                <a:srgbClr val="D2CCC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28" name="משולש שווה-שוקיים 27">
                <a:extLst>
                  <a:ext uri="{FF2B5EF4-FFF2-40B4-BE49-F238E27FC236}">
                    <a16:creationId xmlns:a16="http://schemas.microsoft.com/office/drawing/2014/main" id="{43E5D326-A2E8-83E0-8688-8071624EC578}"/>
                  </a:ext>
                </a:extLst>
              </p:cNvPr>
              <p:cNvSpPr/>
              <p:nvPr/>
            </p:nvSpPr>
            <p:spPr>
              <a:xfrm>
                <a:off x="967417" y="0"/>
                <a:ext cx="1211198" cy="948268"/>
              </a:xfrm>
              <a:prstGeom prst="triangle">
                <a:avLst>
                  <a:gd name="adj" fmla="val 0"/>
                </a:avLst>
              </a:prstGeom>
              <a:solidFill>
                <a:srgbClr val="CCA677">
                  <a:alpha val="17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29" name="משולש שווה-שוקיים 28">
                <a:extLst>
                  <a:ext uri="{FF2B5EF4-FFF2-40B4-BE49-F238E27FC236}">
                    <a16:creationId xmlns:a16="http://schemas.microsoft.com/office/drawing/2014/main" id="{B5E9EBBB-038A-AC64-2A23-71498CC4D5A9}"/>
                  </a:ext>
                </a:extLst>
              </p:cNvPr>
              <p:cNvSpPr/>
              <p:nvPr/>
            </p:nvSpPr>
            <p:spPr>
              <a:xfrm rot="18871903">
                <a:off x="8350206" y="572741"/>
                <a:ext cx="1439467" cy="1147221"/>
              </a:xfrm>
              <a:prstGeom prst="triangle">
                <a:avLst>
                  <a:gd name="adj" fmla="val 0"/>
                </a:avLst>
              </a:prstGeom>
              <a:solidFill>
                <a:srgbClr val="CCA677">
                  <a:alpha val="17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30" name="משולש שווה-שוקיים 29">
                <a:extLst>
                  <a:ext uri="{FF2B5EF4-FFF2-40B4-BE49-F238E27FC236}">
                    <a16:creationId xmlns:a16="http://schemas.microsoft.com/office/drawing/2014/main" id="{02130F39-71A8-9B63-7472-3D034F863266}"/>
                  </a:ext>
                </a:extLst>
              </p:cNvPr>
              <p:cNvSpPr/>
              <p:nvPr/>
            </p:nvSpPr>
            <p:spPr>
              <a:xfrm rot="11848929">
                <a:off x="8371354" y="770575"/>
                <a:ext cx="1233532" cy="831301"/>
              </a:xfrm>
              <a:prstGeom prst="triangle">
                <a:avLst>
                  <a:gd name="adj" fmla="val 44104"/>
                </a:avLst>
              </a:prstGeom>
              <a:solidFill>
                <a:srgbClr val="D2CCC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</p:grpSp>
        <p:sp>
          <p:nvSpPr>
            <p:cNvPr id="25" name="מלבן 24">
              <a:extLst>
                <a:ext uri="{FF2B5EF4-FFF2-40B4-BE49-F238E27FC236}">
                  <a16:creationId xmlns:a16="http://schemas.microsoft.com/office/drawing/2014/main" id="{06FF513C-6E84-2AA7-B2B4-207350687F3E}"/>
                </a:ext>
              </a:extLst>
            </p:cNvPr>
            <p:cNvSpPr/>
            <p:nvPr/>
          </p:nvSpPr>
          <p:spPr>
            <a:xfrm>
              <a:off x="-1" y="4953000"/>
              <a:ext cx="9144001" cy="190500"/>
            </a:xfrm>
            <a:prstGeom prst="rect">
              <a:avLst/>
            </a:prstGeom>
            <a:gradFill flip="none" rotWithShape="1">
              <a:gsLst>
                <a:gs pos="0">
                  <a:srgbClr val="D2CCC8"/>
                </a:gs>
                <a:gs pos="51000">
                  <a:srgbClr val="F6F0E8">
                    <a:shade val="67500"/>
                    <a:satMod val="115000"/>
                  </a:srgbClr>
                </a:gs>
                <a:gs pos="100000">
                  <a:srgbClr val="F6F0E8">
                    <a:shade val="100000"/>
                    <a:satMod val="115000"/>
                  </a:srgb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sp>
        <p:nvSpPr>
          <p:cNvPr id="2" name="Rectangle 5">
            <a:extLst>
              <a:ext uri="{FF2B5EF4-FFF2-40B4-BE49-F238E27FC236}">
                <a16:creationId xmlns:a16="http://schemas.microsoft.com/office/drawing/2014/main" id="{71EBE35E-C4AA-9BDE-8A6E-0066BF9174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3935" y="99715"/>
            <a:ext cx="65" cy="25776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9522" rIns="0" bIns="-952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he-IL" altLang="he-I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8" name="Google Shape;68;p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Result examples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DD317A0F-FCCB-715A-6AA9-7B5DCE0A2C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3935" y="99715"/>
            <a:ext cx="65" cy="25776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9522" rIns="0" bIns="-952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he-IL" altLang="he-I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9620069C-64D2-FC6A-C092-D1AE6CB980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3935" y="99715"/>
            <a:ext cx="65" cy="25776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9522" rIns="0" bIns="-952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he-IL" altLang="he-I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תמונה 8">
            <a:extLst>
              <a:ext uri="{FF2B5EF4-FFF2-40B4-BE49-F238E27FC236}">
                <a16:creationId xmlns:a16="http://schemas.microsoft.com/office/drawing/2014/main" id="{05963FD3-89DD-B989-950F-F441C7480F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957" y="1305844"/>
            <a:ext cx="7652084" cy="328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89772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>
            <a:spLocks noGrp="1"/>
          </p:cNvSpPr>
          <p:nvPr>
            <p:ph type="body" idx="1"/>
          </p:nvPr>
        </p:nvSpPr>
        <p:spPr>
          <a:xfrm>
            <a:off x="311699" y="1835512"/>
            <a:ext cx="8520600" cy="24292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>
              <a:lnSpc>
                <a:spcPct val="150000"/>
              </a:lnSpc>
              <a:spcAft>
                <a:spcPts val="1200"/>
              </a:spcAft>
              <a:buNone/>
            </a:pPr>
            <a:r>
              <a:rPr lang="en-US" sz="2000" dirty="0">
                <a:latin typeface="Segoe UI Semilight" panose="020B0402040204020203" pitchFamily="34" charset="0"/>
                <a:cs typeface="Segoe UI Semilight" panose="020B0402040204020203" pitchFamily="34" charset="0"/>
                <a:hlinkClick r:id="rId3"/>
              </a:rPr>
              <a:t>https://github.com/ShapeNet/JointEmbedding</a:t>
            </a:r>
            <a:endParaRPr lang="he-IL" sz="20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0" lvl="0" indent="0" algn="ctr">
              <a:lnSpc>
                <a:spcPct val="150000"/>
              </a:lnSpc>
              <a:spcAft>
                <a:spcPts val="1200"/>
              </a:spcAft>
              <a:buNone/>
            </a:pPr>
            <a:r>
              <a:rPr lang="en-US" sz="2000" dirty="0">
                <a:latin typeface="Segoe UI Semilight" panose="020B0402040204020203" pitchFamily="34" charset="0"/>
                <a:cs typeface="Segoe UI Semilight" panose="020B0402040204020203" pitchFamily="34" charset="0"/>
                <a:hlinkClick r:id="rId4"/>
              </a:rPr>
              <a:t>https://github.com/josharnoldjosh/Image-Caption-Joint-Embedding</a:t>
            </a:r>
            <a:endParaRPr lang="he-IL" sz="20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0" lvl="0" indent="0" algn="ctr">
              <a:lnSpc>
                <a:spcPct val="150000"/>
              </a:lnSpc>
              <a:spcAft>
                <a:spcPts val="1200"/>
              </a:spcAft>
              <a:buNone/>
            </a:pPr>
            <a:endParaRPr lang="he-IL" sz="20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0" lvl="0" indent="0" algn="ctr">
              <a:lnSpc>
                <a:spcPct val="150000"/>
              </a:lnSpc>
              <a:spcAft>
                <a:spcPts val="1200"/>
              </a:spcAft>
              <a:buNone/>
            </a:pPr>
            <a:endParaRPr lang="he-IL" sz="20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0" lvl="0" indent="0">
              <a:lnSpc>
                <a:spcPct val="150000"/>
              </a:lnSpc>
              <a:spcAft>
                <a:spcPts val="1200"/>
              </a:spcAft>
              <a:buNone/>
            </a:pPr>
            <a:endParaRPr lang="he-IL" sz="20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68" name="Google Shape;68;p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lvl="0" algn="ctr" rtl="0"/>
            <a:r>
              <a:rPr lang="en-US" dirty="0"/>
              <a:t>Code: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CBEFBA6-1CB3-4354-3196-4C485D082E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3935" y="99715"/>
            <a:ext cx="65" cy="25776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9522" rIns="0" bIns="-952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he-IL" altLang="he-I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26" name="קבוצה 25">
            <a:extLst>
              <a:ext uri="{FF2B5EF4-FFF2-40B4-BE49-F238E27FC236}">
                <a16:creationId xmlns:a16="http://schemas.microsoft.com/office/drawing/2014/main" id="{B45872F6-71C8-89DD-0CF7-B2B9E4CF3364}"/>
              </a:ext>
            </a:extLst>
          </p:cNvPr>
          <p:cNvGrpSpPr/>
          <p:nvPr/>
        </p:nvGrpSpPr>
        <p:grpSpPr>
          <a:xfrm>
            <a:off x="-1" y="-1"/>
            <a:ext cx="9643551" cy="5143501"/>
            <a:chOff x="-1" y="-1"/>
            <a:chExt cx="9643551" cy="5143501"/>
          </a:xfrm>
        </p:grpSpPr>
        <p:grpSp>
          <p:nvGrpSpPr>
            <p:cNvPr id="24" name="קבוצה 23">
              <a:extLst>
                <a:ext uri="{FF2B5EF4-FFF2-40B4-BE49-F238E27FC236}">
                  <a16:creationId xmlns:a16="http://schemas.microsoft.com/office/drawing/2014/main" id="{A8B2142B-013E-9FE4-774E-B07A5DE9B673}"/>
                </a:ext>
              </a:extLst>
            </p:cNvPr>
            <p:cNvGrpSpPr/>
            <p:nvPr/>
          </p:nvGrpSpPr>
          <p:grpSpPr>
            <a:xfrm>
              <a:off x="-1" y="-1"/>
              <a:ext cx="9643551" cy="1866086"/>
              <a:chOff x="-1" y="-1"/>
              <a:chExt cx="9643551" cy="1866086"/>
            </a:xfrm>
          </p:grpSpPr>
          <p:sp>
            <p:nvSpPr>
              <p:cNvPr id="23" name="משולש שווה-שוקיים 22">
                <a:extLst>
                  <a:ext uri="{FF2B5EF4-FFF2-40B4-BE49-F238E27FC236}">
                    <a16:creationId xmlns:a16="http://schemas.microsoft.com/office/drawing/2014/main" id="{232B2A9D-A927-832A-2B60-D357B3FC7E26}"/>
                  </a:ext>
                </a:extLst>
              </p:cNvPr>
              <p:cNvSpPr/>
              <p:nvPr/>
            </p:nvSpPr>
            <p:spPr>
              <a:xfrm>
                <a:off x="2" y="0"/>
                <a:ext cx="753531" cy="702733"/>
              </a:xfrm>
              <a:prstGeom prst="triangle">
                <a:avLst>
                  <a:gd name="adj" fmla="val 0"/>
                </a:avLst>
              </a:prstGeom>
              <a:solidFill>
                <a:srgbClr val="CCA677">
                  <a:alpha val="1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27" name="משולש שווה-שוקיים 26">
                <a:extLst>
                  <a:ext uri="{FF2B5EF4-FFF2-40B4-BE49-F238E27FC236}">
                    <a16:creationId xmlns:a16="http://schemas.microsoft.com/office/drawing/2014/main" id="{7D7FE2F1-889D-3A17-896D-F3CFB11A87CD}"/>
                  </a:ext>
                </a:extLst>
              </p:cNvPr>
              <p:cNvSpPr/>
              <p:nvPr/>
            </p:nvSpPr>
            <p:spPr>
              <a:xfrm rot="10800000">
                <a:off x="-1" y="-1"/>
                <a:ext cx="1744134" cy="948268"/>
              </a:xfrm>
              <a:prstGeom prst="triangle">
                <a:avLst>
                  <a:gd name="adj" fmla="val 44104"/>
                </a:avLst>
              </a:prstGeom>
              <a:solidFill>
                <a:srgbClr val="D2CCC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28" name="משולש שווה-שוקיים 27">
                <a:extLst>
                  <a:ext uri="{FF2B5EF4-FFF2-40B4-BE49-F238E27FC236}">
                    <a16:creationId xmlns:a16="http://schemas.microsoft.com/office/drawing/2014/main" id="{43E5D326-A2E8-83E0-8688-8071624EC578}"/>
                  </a:ext>
                </a:extLst>
              </p:cNvPr>
              <p:cNvSpPr/>
              <p:nvPr/>
            </p:nvSpPr>
            <p:spPr>
              <a:xfrm>
                <a:off x="967417" y="0"/>
                <a:ext cx="1211198" cy="948268"/>
              </a:xfrm>
              <a:prstGeom prst="triangle">
                <a:avLst>
                  <a:gd name="adj" fmla="val 0"/>
                </a:avLst>
              </a:prstGeom>
              <a:solidFill>
                <a:srgbClr val="CCA677">
                  <a:alpha val="17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29" name="משולש שווה-שוקיים 28">
                <a:extLst>
                  <a:ext uri="{FF2B5EF4-FFF2-40B4-BE49-F238E27FC236}">
                    <a16:creationId xmlns:a16="http://schemas.microsoft.com/office/drawing/2014/main" id="{B5E9EBBB-038A-AC64-2A23-71498CC4D5A9}"/>
                  </a:ext>
                </a:extLst>
              </p:cNvPr>
              <p:cNvSpPr/>
              <p:nvPr/>
            </p:nvSpPr>
            <p:spPr>
              <a:xfrm rot="18871903">
                <a:off x="8350206" y="572741"/>
                <a:ext cx="1439467" cy="1147221"/>
              </a:xfrm>
              <a:prstGeom prst="triangle">
                <a:avLst>
                  <a:gd name="adj" fmla="val 0"/>
                </a:avLst>
              </a:prstGeom>
              <a:solidFill>
                <a:srgbClr val="CCA677">
                  <a:alpha val="17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30" name="משולש שווה-שוקיים 29">
                <a:extLst>
                  <a:ext uri="{FF2B5EF4-FFF2-40B4-BE49-F238E27FC236}">
                    <a16:creationId xmlns:a16="http://schemas.microsoft.com/office/drawing/2014/main" id="{02130F39-71A8-9B63-7472-3D034F863266}"/>
                  </a:ext>
                </a:extLst>
              </p:cNvPr>
              <p:cNvSpPr/>
              <p:nvPr/>
            </p:nvSpPr>
            <p:spPr>
              <a:xfrm rot="11848929">
                <a:off x="8371354" y="770575"/>
                <a:ext cx="1233532" cy="831301"/>
              </a:xfrm>
              <a:prstGeom prst="triangle">
                <a:avLst>
                  <a:gd name="adj" fmla="val 44104"/>
                </a:avLst>
              </a:prstGeom>
              <a:solidFill>
                <a:srgbClr val="D2CCC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</p:grpSp>
        <p:sp>
          <p:nvSpPr>
            <p:cNvPr id="25" name="מלבן 24">
              <a:extLst>
                <a:ext uri="{FF2B5EF4-FFF2-40B4-BE49-F238E27FC236}">
                  <a16:creationId xmlns:a16="http://schemas.microsoft.com/office/drawing/2014/main" id="{06FF513C-6E84-2AA7-B2B4-207350687F3E}"/>
                </a:ext>
              </a:extLst>
            </p:cNvPr>
            <p:cNvSpPr/>
            <p:nvPr/>
          </p:nvSpPr>
          <p:spPr>
            <a:xfrm>
              <a:off x="-1" y="4953000"/>
              <a:ext cx="9144001" cy="190500"/>
            </a:xfrm>
            <a:prstGeom prst="rect">
              <a:avLst/>
            </a:prstGeom>
            <a:gradFill flip="none" rotWithShape="1">
              <a:gsLst>
                <a:gs pos="0">
                  <a:srgbClr val="D2CCC8"/>
                </a:gs>
                <a:gs pos="51000">
                  <a:srgbClr val="F6F0E8">
                    <a:shade val="67500"/>
                    <a:satMod val="115000"/>
                  </a:srgbClr>
                </a:gs>
                <a:gs pos="100000">
                  <a:srgbClr val="F6F0E8">
                    <a:shade val="100000"/>
                    <a:satMod val="115000"/>
                  </a:srgb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sp>
        <p:nvSpPr>
          <p:cNvPr id="2" name="Rectangle 5">
            <a:extLst>
              <a:ext uri="{FF2B5EF4-FFF2-40B4-BE49-F238E27FC236}">
                <a16:creationId xmlns:a16="http://schemas.microsoft.com/office/drawing/2014/main" id="{71EBE35E-C4AA-9BDE-8A6E-0066BF9174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3935" y="99715"/>
            <a:ext cx="65" cy="25776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9522" rIns="0" bIns="-952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he-IL" altLang="he-I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5A96BE76-EC89-E172-B63C-A97B61A00A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48399"/>
            <a:ext cx="65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he-IL" altLang="he-IL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kumimoji="0" lang="he-IL" altLang="he-I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730912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>
            <a:spLocks noGrp="1"/>
          </p:cNvSpPr>
          <p:nvPr>
            <p:ph type="ctrTitle"/>
          </p:nvPr>
        </p:nvSpPr>
        <p:spPr>
          <a:xfrm>
            <a:off x="2394993" y="1904194"/>
            <a:ext cx="4354014" cy="133511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-US" sz="5400" b="1" dirty="0">
                <a:solidFill>
                  <a:srgbClr val="030303"/>
                </a:solidFill>
                <a:latin typeface="Bahnschrift" panose="020B0502040204020203" pitchFamily="34" charset="0"/>
              </a:rPr>
              <a:t>Thanks ! </a:t>
            </a:r>
            <a:r>
              <a:rPr lang="en-US" sz="5400" b="1" dirty="0">
                <a:solidFill>
                  <a:srgbClr val="030303"/>
                </a:solidFill>
                <a:latin typeface="Bahnschrift" panose="020B0502040204020203" pitchFamily="34" charset="0"/>
                <a:sym typeface="Wingdings" panose="05000000000000000000" pitchFamily="2" charset="2"/>
              </a:rPr>
              <a:t></a:t>
            </a:r>
            <a:endParaRPr sz="5400" b="1" dirty="0">
              <a:solidFill>
                <a:srgbClr val="030303"/>
              </a:solidFill>
              <a:latin typeface="Bahnschrift" panose="020B0502040204020203" pitchFamily="34" charset="0"/>
            </a:endParaRPr>
          </a:p>
        </p:txBody>
      </p:sp>
      <p:sp>
        <p:nvSpPr>
          <p:cNvPr id="63" name="Google Shape;63;p13"/>
          <p:cNvSpPr txBox="1">
            <a:spLocks noGrp="1"/>
          </p:cNvSpPr>
          <p:nvPr>
            <p:ph type="subTitle" idx="1"/>
          </p:nvPr>
        </p:nvSpPr>
        <p:spPr>
          <a:xfrm>
            <a:off x="2435406" y="3329561"/>
            <a:ext cx="4354014" cy="5500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0" lvl="0" indent="0">
              <a:lnSpc>
                <a:spcPct val="80000"/>
              </a:lnSpc>
            </a:pPr>
            <a:r>
              <a:rPr lang="en-US" sz="2400" dirty="0">
                <a:latin typeface="BN United" panose="02000500000000000000" pitchFamily="2" charset="-79"/>
                <a:cs typeface="BN United" panose="02000500000000000000" pitchFamily="2" charset="-79"/>
              </a:rPr>
              <a:t>Eden Shkuri &amp; Moria Bitton</a:t>
            </a:r>
            <a:endParaRPr sz="2400" dirty="0">
              <a:latin typeface="BN United" panose="02000500000000000000" pitchFamily="2" charset="-79"/>
              <a:cs typeface="BN United" panose="02000500000000000000" pitchFamily="2" charset="-79"/>
            </a:endParaRPr>
          </a:p>
        </p:txBody>
      </p:sp>
      <p:sp>
        <p:nvSpPr>
          <p:cNvPr id="31" name="משולש שווה-שוקיים 30">
            <a:extLst>
              <a:ext uri="{FF2B5EF4-FFF2-40B4-BE49-F238E27FC236}">
                <a16:creationId xmlns:a16="http://schemas.microsoft.com/office/drawing/2014/main" id="{454924EE-133E-C32E-9717-0C6C7C1F8C5A}"/>
              </a:ext>
            </a:extLst>
          </p:cNvPr>
          <p:cNvSpPr/>
          <p:nvPr/>
        </p:nvSpPr>
        <p:spPr>
          <a:xfrm rot="12267996">
            <a:off x="910879" y="947561"/>
            <a:ext cx="487149" cy="516536"/>
          </a:xfrm>
          <a:prstGeom prst="triangle">
            <a:avLst>
              <a:gd name="adj" fmla="val 44104"/>
            </a:avLst>
          </a:prstGeom>
          <a:solidFill>
            <a:srgbClr val="D2CC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grpSp>
        <p:nvGrpSpPr>
          <p:cNvPr id="2" name="קבוצה 1"/>
          <p:cNvGrpSpPr/>
          <p:nvPr/>
        </p:nvGrpSpPr>
        <p:grpSpPr>
          <a:xfrm>
            <a:off x="2098580" y="629286"/>
            <a:ext cx="4946840" cy="3884928"/>
            <a:chOff x="2457720" y="567265"/>
            <a:chExt cx="4569957" cy="3736763"/>
          </a:xfrm>
        </p:grpSpPr>
        <p:grpSp>
          <p:nvGrpSpPr>
            <p:cNvPr id="13" name="קבוצה 12">
              <a:extLst>
                <a:ext uri="{FF2B5EF4-FFF2-40B4-BE49-F238E27FC236}">
                  <a16:creationId xmlns:a16="http://schemas.microsoft.com/office/drawing/2014/main" id="{2349B3D0-01A5-C398-4618-CF4E08702B66}"/>
                </a:ext>
              </a:extLst>
            </p:cNvPr>
            <p:cNvGrpSpPr/>
            <p:nvPr/>
          </p:nvGrpSpPr>
          <p:grpSpPr>
            <a:xfrm>
              <a:off x="2457720" y="567265"/>
              <a:ext cx="1761067" cy="1718733"/>
              <a:chOff x="2457720" y="567265"/>
              <a:chExt cx="1761067" cy="1718733"/>
            </a:xfrm>
          </p:grpSpPr>
          <p:cxnSp>
            <p:nvCxnSpPr>
              <p:cNvPr id="8" name="מחבר ישר 7">
                <a:extLst>
                  <a:ext uri="{FF2B5EF4-FFF2-40B4-BE49-F238E27FC236}">
                    <a16:creationId xmlns:a16="http://schemas.microsoft.com/office/drawing/2014/main" id="{FC792E17-FDC7-9633-77D6-B35E9A0D396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457720" y="584199"/>
                <a:ext cx="1761067" cy="0"/>
              </a:xfrm>
              <a:prstGeom prst="line">
                <a:avLst/>
              </a:prstGeom>
              <a:ln w="76200">
                <a:solidFill>
                  <a:srgbClr val="D1C6B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מחבר ישר 10">
                <a:extLst>
                  <a:ext uri="{FF2B5EF4-FFF2-40B4-BE49-F238E27FC236}">
                    <a16:creationId xmlns:a16="http://schemas.microsoft.com/office/drawing/2014/main" id="{3DBA26B6-AEFC-E85A-479A-B82945E32EF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83121" y="567265"/>
                <a:ext cx="0" cy="1718733"/>
              </a:xfrm>
              <a:prstGeom prst="line">
                <a:avLst/>
              </a:prstGeom>
              <a:ln w="76200">
                <a:solidFill>
                  <a:srgbClr val="D1C6B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" name="קבוצה 15">
              <a:extLst>
                <a:ext uri="{FF2B5EF4-FFF2-40B4-BE49-F238E27FC236}">
                  <a16:creationId xmlns:a16="http://schemas.microsoft.com/office/drawing/2014/main" id="{D7F2A566-324D-2534-9FDF-CC9E4D1C2E5A}"/>
                </a:ext>
              </a:extLst>
            </p:cNvPr>
            <p:cNvGrpSpPr/>
            <p:nvPr/>
          </p:nvGrpSpPr>
          <p:grpSpPr>
            <a:xfrm rot="10800000">
              <a:off x="5266610" y="2585295"/>
              <a:ext cx="1761067" cy="1718733"/>
              <a:chOff x="2296703" y="570655"/>
              <a:chExt cx="1761067" cy="1718733"/>
            </a:xfrm>
          </p:grpSpPr>
          <p:cxnSp>
            <p:nvCxnSpPr>
              <p:cNvPr id="17" name="מחבר ישר 16">
                <a:extLst>
                  <a:ext uri="{FF2B5EF4-FFF2-40B4-BE49-F238E27FC236}">
                    <a16:creationId xmlns:a16="http://schemas.microsoft.com/office/drawing/2014/main" id="{89E47E08-0584-63AA-01AA-327BFBA1C7B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296703" y="587589"/>
                <a:ext cx="1761067" cy="0"/>
              </a:xfrm>
              <a:prstGeom prst="line">
                <a:avLst/>
              </a:prstGeom>
              <a:ln w="76200">
                <a:solidFill>
                  <a:srgbClr val="D1C6B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מחבר ישר 17">
                <a:extLst>
                  <a:ext uri="{FF2B5EF4-FFF2-40B4-BE49-F238E27FC236}">
                    <a16:creationId xmlns:a16="http://schemas.microsoft.com/office/drawing/2014/main" id="{AD01C494-D4B6-AED8-BDCF-A0B63A4B6F8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22104" y="570655"/>
                <a:ext cx="0" cy="1718733"/>
              </a:xfrm>
              <a:prstGeom prst="line">
                <a:avLst/>
              </a:prstGeom>
              <a:ln w="76200">
                <a:solidFill>
                  <a:srgbClr val="D1C6B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5" name="משולש שווה-שוקיים 24">
            <a:extLst>
              <a:ext uri="{FF2B5EF4-FFF2-40B4-BE49-F238E27FC236}">
                <a16:creationId xmlns:a16="http://schemas.microsoft.com/office/drawing/2014/main" id="{7A9ECEDA-AB73-2311-EA81-3D82641FB4BC}"/>
              </a:ext>
            </a:extLst>
          </p:cNvPr>
          <p:cNvSpPr/>
          <p:nvPr/>
        </p:nvSpPr>
        <p:spPr>
          <a:xfrm rot="4598014">
            <a:off x="1405972" y="2948465"/>
            <a:ext cx="753531" cy="702733"/>
          </a:xfrm>
          <a:prstGeom prst="triangle">
            <a:avLst>
              <a:gd name="adj" fmla="val 0"/>
            </a:avLst>
          </a:prstGeom>
          <a:solidFill>
            <a:srgbClr val="CCA677">
              <a:alpha val="1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6" name="משולש שווה-שוקיים 25">
            <a:extLst>
              <a:ext uri="{FF2B5EF4-FFF2-40B4-BE49-F238E27FC236}">
                <a16:creationId xmlns:a16="http://schemas.microsoft.com/office/drawing/2014/main" id="{62038DCF-E530-8B79-F5E3-3D8EFDB7411A}"/>
              </a:ext>
            </a:extLst>
          </p:cNvPr>
          <p:cNvSpPr/>
          <p:nvPr/>
        </p:nvSpPr>
        <p:spPr>
          <a:xfrm rot="12267996">
            <a:off x="695658" y="3459478"/>
            <a:ext cx="1394452" cy="757347"/>
          </a:xfrm>
          <a:prstGeom prst="triangle">
            <a:avLst>
              <a:gd name="adj" fmla="val 44104"/>
            </a:avLst>
          </a:prstGeom>
          <a:solidFill>
            <a:srgbClr val="D2CC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8" name="משולש שווה-שוקיים 27">
            <a:extLst>
              <a:ext uri="{FF2B5EF4-FFF2-40B4-BE49-F238E27FC236}">
                <a16:creationId xmlns:a16="http://schemas.microsoft.com/office/drawing/2014/main" id="{F7849C49-9FD7-F58A-E05B-7BA07E2BB4F5}"/>
              </a:ext>
            </a:extLst>
          </p:cNvPr>
          <p:cNvSpPr/>
          <p:nvPr/>
        </p:nvSpPr>
        <p:spPr>
          <a:xfrm rot="12267996">
            <a:off x="7358847" y="1490722"/>
            <a:ext cx="1324129" cy="881806"/>
          </a:xfrm>
          <a:prstGeom prst="triangle">
            <a:avLst>
              <a:gd name="adj" fmla="val 44104"/>
            </a:avLst>
          </a:prstGeom>
          <a:solidFill>
            <a:srgbClr val="D2CC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7" name="משולש שווה-שוקיים 26">
            <a:extLst>
              <a:ext uri="{FF2B5EF4-FFF2-40B4-BE49-F238E27FC236}">
                <a16:creationId xmlns:a16="http://schemas.microsoft.com/office/drawing/2014/main" id="{A2EBC1EB-0AFA-F32F-3CF3-BFE01A665105}"/>
              </a:ext>
            </a:extLst>
          </p:cNvPr>
          <p:cNvSpPr/>
          <p:nvPr/>
        </p:nvSpPr>
        <p:spPr>
          <a:xfrm rot="4598014">
            <a:off x="7401495" y="1711987"/>
            <a:ext cx="1040449" cy="974809"/>
          </a:xfrm>
          <a:prstGeom prst="triangle">
            <a:avLst>
              <a:gd name="adj" fmla="val 0"/>
            </a:avLst>
          </a:prstGeom>
          <a:solidFill>
            <a:srgbClr val="CCA677">
              <a:alpha val="1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0" name="משולש שווה-שוקיים 29">
            <a:extLst>
              <a:ext uri="{FF2B5EF4-FFF2-40B4-BE49-F238E27FC236}">
                <a16:creationId xmlns:a16="http://schemas.microsoft.com/office/drawing/2014/main" id="{A8331E6C-DD68-3007-C3F5-E3883A8DB144}"/>
              </a:ext>
            </a:extLst>
          </p:cNvPr>
          <p:cNvSpPr/>
          <p:nvPr/>
        </p:nvSpPr>
        <p:spPr>
          <a:xfrm rot="4598014">
            <a:off x="925759" y="636630"/>
            <a:ext cx="555880" cy="567050"/>
          </a:xfrm>
          <a:prstGeom prst="triangle">
            <a:avLst>
              <a:gd name="adj" fmla="val 41155"/>
            </a:avLst>
          </a:prstGeom>
          <a:solidFill>
            <a:srgbClr val="CCA677">
              <a:alpha val="1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5808248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>
            <a:spLocks noGrp="1"/>
          </p:cNvSpPr>
          <p:nvPr>
            <p:ph type="body" idx="1"/>
          </p:nvPr>
        </p:nvSpPr>
        <p:spPr>
          <a:xfrm>
            <a:off x="157695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r" rtl="1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he-IL" sz="18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תמונה של כלב וכיתוב האומר "כלב" - פלט דומה מאוד.</a:t>
            </a:r>
            <a:br>
              <a:rPr lang="en-US" sz="1800" dirty="0">
                <a:latin typeface="Segoe UI Semilight" panose="020B0402040204020203" pitchFamily="34" charset="0"/>
                <a:cs typeface="Segoe UI Semilight" panose="020B0402040204020203" pitchFamily="34" charset="0"/>
              </a:rPr>
            </a:br>
            <a:r>
              <a:rPr lang="he-IL" sz="18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תמונות וכיתובים לא קשורים</a:t>
            </a:r>
            <a:br>
              <a:rPr lang="en-US" sz="1800" dirty="0">
                <a:latin typeface="Segoe UI Semilight" panose="020B0402040204020203" pitchFamily="34" charset="0"/>
                <a:cs typeface="Segoe UI Semilight" panose="020B0402040204020203" pitchFamily="34" charset="0"/>
              </a:rPr>
            </a:br>
            <a:r>
              <a:rPr lang="he-IL" sz="18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יציגו קואורדינטות שונות מאוד במרחב.</a:t>
            </a:r>
          </a:p>
          <a:p>
            <a:pPr marL="0" lvl="0" indent="0" algn="r" rtl="1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br>
              <a:rPr lang="en-US" sz="1800" dirty="0">
                <a:latin typeface="Segoe UI Semilight" panose="020B0402040204020203" pitchFamily="34" charset="0"/>
                <a:cs typeface="Segoe UI Semilight" panose="020B0402040204020203" pitchFamily="34" charset="0"/>
              </a:rPr>
            </a:br>
            <a:endParaRPr lang="he-IL" sz="18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0" lvl="0" indent="0" algn="r" rtl="1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lang="he-IL" sz="20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EE69E685-2CA4-5830-B600-14AAD8C883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533" y="1767960"/>
            <a:ext cx="3254712" cy="2188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" name="Google Shape;68;p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Joint embedding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CBEFBA6-1CB3-4354-3196-4C485D082E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3935" y="99715"/>
            <a:ext cx="65" cy="25776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9522" rIns="0" bIns="-952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he-IL" altLang="he-I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26" name="קבוצה 25">
            <a:extLst>
              <a:ext uri="{FF2B5EF4-FFF2-40B4-BE49-F238E27FC236}">
                <a16:creationId xmlns:a16="http://schemas.microsoft.com/office/drawing/2014/main" id="{B45872F6-71C8-89DD-0CF7-B2B9E4CF3364}"/>
              </a:ext>
            </a:extLst>
          </p:cNvPr>
          <p:cNvGrpSpPr/>
          <p:nvPr/>
        </p:nvGrpSpPr>
        <p:grpSpPr>
          <a:xfrm>
            <a:off x="-1" y="-1"/>
            <a:ext cx="9643551" cy="5143501"/>
            <a:chOff x="-1" y="-1"/>
            <a:chExt cx="9643551" cy="5143501"/>
          </a:xfrm>
        </p:grpSpPr>
        <p:grpSp>
          <p:nvGrpSpPr>
            <p:cNvPr id="24" name="קבוצה 23">
              <a:extLst>
                <a:ext uri="{FF2B5EF4-FFF2-40B4-BE49-F238E27FC236}">
                  <a16:creationId xmlns:a16="http://schemas.microsoft.com/office/drawing/2014/main" id="{A8B2142B-013E-9FE4-774E-B07A5DE9B673}"/>
                </a:ext>
              </a:extLst>
            </p:cNvPr>
            <p:cNvGrpSpPr/>
            <p:nvPr/>
          </p:nvGrpSpPr>
          <p:grpSpPr>
            <a:xfrm>
              <a:off x="-1" y="-1"/>
              <a:ext cx="9643551" cy="1866086"/>
              <a:chOff x="-1" y="-1"/>
              <a:chExt cx="9643551" cy="1866086"/>
            </a:xfrm>
          </p:grpSpPr>
          <p:sp>
            <p:nvSpPr>
              <p:cNvPr id="23" name="משולש שווה-שוקיים 22">
                <a:extLst>
                  <a:ext uri="{FF2B5EF4-FFF2-40B4-BE49-F238E27FC236}">
                    <a16:creationId xmlns:a16="http://schemas.microsoft.com/office/drawing/2014/main" id="{232B2A9D-A927-832A-2B60-D357B3FC7E26}"/>
                  </a:ext>
                </a:extLst>
              </p:cNvPr>
              <p:cNvSpPr/>
              <p:nvPr/>
            </p:nvSpPr>
            <p:spPr>
              <a:xfrm>
                <a:off x="2" y="0"/>
                <a:ext cx="753531" cy="702733"/>
              </a:xfrm>
              <a:prstGeom prst="triangle">
                <a:avLst>
                  <a:gd name="adj" fmla="val 0"/>
                </a:avLst>
              </a:prstGeom>
              <a:solidFill>
                <a:srgbClr val="CCA677">
                  <a:alpha val="1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27" name="משולש שווה-שוקיים 26">
                <a:extLst>
                  <a:ext uri="{FF2B5EF4-FFF2-40B4-BE49-F238E27FC236}">
                    <a16:creationId xmlns:a16="http://schemas.microsoft.com/office/drawing/2014/main" id="{7D7FE2F1-889D-3A17-896D-F3CFB11A87CD}"/>
                  </a:ext>
                </a:extLst>
              </p:cNvPr>
              <p:cNvSpPr/>
              <p:nvPr/>
            </p:nvSpPr>
            <p:spPr>
              <a:xfrm rot="10800000">
                <a:off x="-1" y="-1"/>
                <a:ext cx="1744134" cy="948268"/>
              </a:xfrm>
              <a:prstGeom prst="triangle">
                <a:avLst>
                  <a:gd name="adj" fmla="val 44104"/>
                </a:avLst>
              </a:prstGeom>
              <a:solidFill>
                <a:srgbClr val="D2CCC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28" name="משולש שווה-שוקיים 27">
                <a:extLst>
                  <a:ext uri="{FF2B5EF4-FFF2-40B4-BE49-F238E27FC236}">
                    <a16:creationId xmlns:a16="http://schemas.microsoft.com/office/drawing/2014/main" id="{43E5D326-A2E8-83E0-8688-8071624EC578}"/>
                  </a:ext>
                </a:extLst>
              </p:cNvPr>
              <p:cNvSpPr/>
              <p:nvPr/>
            </p:nvSpPr>
            <p:spPr>
              <a:xfrm>
                <a:off x="967417" y="0"/>
                <a:ext cx="1211198" cy="948268"/>
              </a:xfrm>
              <a:prstGeom prst="triangle">
                <a:avLst>
                  <a:gd name="adj" fmla="val 0"/>
                </a:avLst>
              </a:prstGeom>
              <a:solidFill>
                <a:srgbClr val="CCA677">
                  <a:alpha val="17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29" name="משולש שווה-שוקיים 28">
                <a:extLst>
                  <a:ext uri="{FF2B5EF4-FFF2-40B4-BE49-F238E27FC236}">
                    <a16:creationId xmlns:a16="http://schemas.microsoft.com/office/drawing/2014/main" id="{B5E9EBBB-038A-AC64-2A23-71498CC4D5A9}"/>
                  </a:ext>
                </a:extLst>
              </p:cNvPr>
              <p:cNvSpPr/>
              <p:nvPr/>
            </p:nvSpPr>
            <p:spPr>
              <a:xfrm rot="18871903">
                <a:off x="8350206" y="572741"/>
                <a:ext cx="1439467" cy="1147221"/>
              </a:xfrm>
              <a:prstGeom prst="triangle">
                <a:avLst>
                  <a:gd name="adj" fmla="val 0"/>
                </a:avLst>
              </a:prstGeom>
              <a:solidFill>
                <a:srgbClr val="CCA677">
                  <a:alpha val="17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30" name="משולש שווה-שוקיים 29">
                <a:extLst>
                  <a:ext uri="{FF2B5EF4-FFF2-40B4-BE49-F238E27FC236}">
                    <a16:creationId xmlns:a16="http://schemas.microsoft.com/office/drawing/2014/main" id="{02130F39-71A8-9B63-7472-3D034F863266}"/>
                  </a:ext>
                </a:extLst>
              </p:cNvPr>
              <p:cNvSpPr/>
              <p:nvPr/>
            </p:nvSpPr>
            <p:spPr>
              <a:xfrm rot="11848929">
                <a:off x="8371354" y="770575"/>
                <a:ext cx="1233532" cy="831301"/>
              </a:xfrm>
              <a:prstGeom prst="triangle">
                <a:avLst>
                  <a:gd name="adj" fmla="val 44104"/>
                </a:avLst>
              </a:prstGeom>
              <a:solidFill>
                <a:srgbClr val="D2CCC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</p:grpSp>
        <p:sp>
          <p:nvSpPr>
            <p:cNvPr id="25" name="מלבן 24">
              <a:extLst>
                <a:ext uri="{FF2B5EF4-FFF2-40B4-BE49-F238E27FC236}">
                  <a16:creationId xmlns:a16="http://schemas.microsoft.com/office/drawing/2014/main" id="{06FF513C-6E84-2AA7-B2B4-207350687F3E}"/>
                </a:ext>
              </a:extLst>
            </p:cNvPr>
            <p:cNvSpPr/>
            <p:nvPr/>
          </p:nvSpPr>
          <p:spPr>
            <a:xfrm>
              <a:off x="-1" y="4953000"/>
              <a:ext cx="9144001" cy="190500"/>
            </a:xfrm>
            <a:prstGeom prst="rect">
              <a:avLst/>
            </a:prstGeom>
            <a:gradFill flip="none" rotWithShape="1">
              <a:gsLst>
                <a:gs pos="0">
                  <a:srgbClr val="D2CCC8"/>
                </a:gs>
                <a:gs pos="51000">
                  <a:srgbClr val="F6F0E8">
                    <a:shade val="67500"/>
                    <a:satMod val="115000"/>
                  </a:srgbClr>
                </a:gs>
                <a:gs pos="100000">
                  <a:srgbClr val="F6F0E8">
                    <a:shade val="100000"/>
                    <a:satMod val="115000"/>
                  </a:srgb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sp>
        <p:nvSpPr>
          <p:cNvPr id="2" name="Rectangle 5">
            <a:extLst>
              <a:ext uri="{FF2B5EF4-FFF2-40B4-BE49-F238E27FC236}">
                <a16:creationId xmlns:a16="http://schemas.microsoft.com/office/drawing/2014/main" id="{71EBE35E-C4AA-9BDE-8A6E-0066BF9174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3935" y="99715"/>
            <a:ext cx="65" cy="25776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9522" rIns="0" bIns="-952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he-IL" altLang="he-I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28" name="Picture 4" descr="Instead of relying on a joint embedding space, we address the problem... |  Download Scientific Diagram">
            <a:extLst>
              <a:ext uri="{FF2B5EF4-FFF2-40B4-BE49-F238E27FC236}">
                <a16:creationId xmlns:a16="http://schemas.microsoft.com/office/drawing/2014/main" id="{C59940A0-9BA6-D755-D438-D1F3751AB1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3099" y="2777481"/>
            <a:ext cx="3537428" cy="1589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49190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Joint embedding</a:t>
            </a:r>
          </a:p>
        </p:txBody>
      </p:sp>
      <p:grpSp>
        <p:nvGrpSpPr>
          <p:cNvPr id="26" name="קבוצה 25">
            <a:extLst>
              <a:ext uri="{FF2B5EF4-FFF2-40B4-BE49-F238E27FC236}">
                <a16:creationId xmlns:a16="http://schemas.microsoft.com/office/drawing/2014/main" id="{B45872F6-71C8-89DD-0CF7-B2B9E4CF3364}"/>
              </a:ext>
            </a:extLst>
          </p:cNvPr>
          <p:cNvGrpSpPr/>
          <p:nvPr/>
        </p:nvGrpSpPr>
        <p:grpSpPr>
          <a:xfrm>
            <a:off x="-1" y="-1"/>
            <a:ext cx="9643551" cy="5143501"/>
            <a:chOff x="-1" y="-1"/>
            <a:chExt cx="9643551" cy="5143501"/>
          </a:xfrm>
        </p:grpSpPr>
        <p:grpSp>
          <p:nvGrpSpPr>
            <p:cNvPr id="24" name="קבוצה 23">
              <a:extLst>
                <a:ext uri="{FF2B5EF4-FFF2-40B4-BE49-F238E27FC236}">
                  <a16:creationId xmlns:a16="http://schemas.microsoft.com/office/drawing/2014/main" id="{A8B2142B-013E-9FE4-774E-B07A5DE9B673}"/>
                </a:ext>
              </a:extLst>
            </p:cNvPr>
            <p:cNvGrpSpPr/>
            <p:nvPr/>
          </p:nvGrpSpPr>
          <p:grpSpPr>
            <a:xfrm>
              <a:off x="-1" y="-1"/>
              <a:ext cx="9643551" cy="1866086"/>
              <a:chOff x="-1" y="-1"/>
              <a:chExt cx="9643551" cy="1866086"/>
            </a:xfrm>
          </p:grpSpPr>
          <p:sp>
            <p:nvSpPr>
              <p:cNvPr id="23" name="משולש שווה-שוקיים 22">
                <a:extLst>
                  <a:ext uri="{FF2B5EF4-FFF2-40B4-BE49-F238E27FC236}">
                    <a16:creationId xmlns:a16="http://schemas.microsoft.com/office/drawing/2014/main" id="{232B2A9D-A927-832A-2B60-D357B3FC7E26}"/>
                  </a:ext>
                </a:extLst>
              </p:cNvPr>
              <p:cNvSpPr/>
              <p:nvPr/>
            </p:nvSpPr>
            <p:spPr>
              <a:xfrm>
                <a:off x="2" y="0"/>
                <a:ext cx="753531" cy="702733"/>
              </a:xfrm>
              <a:prstGeom prst="triangle">
                <a:avLst>
                  <a:gd name="adj" fmla="val 0"/>
                </a:avLst>
              </a:prstGeom>
              <a:solidFill>
                <a:srgbClr val="CCA677">
                  <a:alpha val="1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27" name="משולש שווה-שוקיים 26">
                <a:extLst>
                  <a:ext uri="{FF2B5EF4-FFF2-40B4-BE49-F238E27FC236}">
                    <a16:creationId xmlns:a16="http://schemas.microsoft.com/office/drawing/2014/main" id="{7D7FE2F1-889D-3A17-896D-F3CFB11A87CD}"/>
                  </a:ext>
                </a:extLst>
              </p:cNvPr>
              <p:cNvSpPr/>
              <p:nvPr/>
            </p:nvSpPr>
            <p:spPr>
              <a:xfrm rot="10800000">
                <a:off x="-1" y="-1"/>
                <a:ext cx="1744134" cy="948268"/>
              </a:xfrm>
              <a:prstGeom prst="triangle">
                <a:avLst>
                  <a:gd name="adj" fmla="val 44104"/>
                </a:avLst>
              </a:prstGeom>
              <a:solidFill>
                <a:srgbClr val="D2CCC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28" name="משולש שווה-שוקיים 27">
                <a:extLst>
                  <a:ext uri="{FF2B5EF4-FFF2-40B4-BE49-F238E27FC236}">
                    <a16:creationId xmlns:a16="http://schemas.microsoft.com/office/drawing/2014/main" id="{43E5D326-A2E8-83E0-8688-8071624EC578}"/>
                  </a:ext>
                </a:extLst>
              </p:cNvPr>
              <p:cNvSpPr/>
              <p:nvPr/>
            </p:nvSpPr>
            <p:spPr>
              <a:xfrm>
                <a:off x="967417" y="0"/>
                <a:ext cx="1211198" cy="948268"/>
              </a:xfrm>
              <a:prstGeom prst="triangle">
                <a:avLst>
                  <a:gd name="adj" fmla="val 0"/>
                </a:avLst>
              </a:prstGeom>
              <a:solidFill>
                <a:srgbClr val="CCA677">
                  <a:alpha val="17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29" name="משולש שווה-שוקיים 28">
                <a:extLst>
                  <a:ext uri="{FF2B5EF4-FFF2-40B4-BE49-F238E27FC236}">
                    <a16:creationId xmlns:a16="http://schemas.microsoft.com/office/drawing/2014/main" id="{B5E9EBBB-038A-AC64-2A23-71498CC4D5A9}"/>
                  </a:ext>
                </a:extLst>
              </p:cNvPr>
              <p:cNvSpPr/>
              <p:nvPr/>
            </p:nvSpPr>
            <p:spPr>
              <a:xfrm rot="18871903">
                <a:off x="8350206" y="572741"/>
                <a:ext cx="1439467" cy="1147221"/>
              </a:xfrm>
              <a:prstGeom prst="triangle">
                <a:avLst>
                  <a:gd name="adj" fmla="val 0"/>
                </a:avLst>
              </a:prstGeom>
              <a:solidFill>
                <a:srgbClr val="CCA677">
                  <a:alpha val="17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30" name="משולש שווה-שוקיים 29">
                <a:extLst>
                  <a:ext uri="{FF2B5EF4-FFF2-40B4-BE49-F238E27FC236}">
                    <a16:creationId xmlns:a16="http://schemas.microsoft.com/office/drawing/2014/main" id="{02130F39-71A8-9B63-7472-3D034F863266}"/>
                  </a:ext>
                </a:extLst>
              </p:cNvPr>
              <p:cNvSpPr/>
              <p:nvPr/>
            </p:nvSpPr>
            <p:spPr>
              <a:xfrm rot="11848929">
                <a:off x="8371354" y="770575"/>
                <a:ext cx="1233532" cy="831301"/>
              </a:xfrm>
              <a:prstGeom prst="triangle">
                <a:avLst>
                  <a:gd name="adj" fmla="val 44104"/>
                </a:avLst>
              </a:prstGeom>
              <a:solidFill>
                <a:srgbClr val="D2CCC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</p:grpSp>
        <p:sp>
          <p:nvSpPr>
            <p:cNvPr id="25" name="מלבן 24">
              <a:extLst>
                <a:ext uri="{FF2B5EF4-FFF2-40B4-BE49-F238E27FC236}">
                  <a16:creationId xmlns:a16="http://schemas.microsoft.com/office/drawing/2014/main" id="{06FF513C-6E84-2AA7-B2B4-207350687F3E}"/>
                </a:ext>
              </a:extLst>
            </p:cNvPr>
            <p:cNvSpPr/>
            <p:nvPr/>
          </p:nvSpPr>
          <p:spPr>
            <a:xfrm>
              <a:off x="-1" y="4953000"/>
              <a:ext cx="9144001" cy="190500"/>
            </a:xfrm>
            <a:prstGeom prst="rect">
              <a:avLst/>
            </a:prstGeom>
            <a:gradFill flip="none" rotWithShape="1">
              <a:gsLst>
                <a:gs pos="0">
                  <a:srgbClr val="D2CCC8"/>
                </a:gs>
                <a:gs pos="51000">
                  <a:srgbClr val="F6F0E8">
                    <a:shade val="67500"/>
                    <a:satMod val="115000"/>
                  </a:srgbClr>
                </a:gs>
                <a:gs pos="100000">
                  <a:srgbClr val="F6F0E8">
                    <a:shade val="100000"/>
                    <a:satMod val="115000"/>
                  </a:srgb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62" name="קבוצה 61">
            <a:extLst>
              <a:ext uri="{FF2B5EF4-FFF2-40B4-BE49-F238E27FC236}">
                <a16:creationId xmlns:a16="http://schemas.microsoft.com/office/drawing/2014/main" id="{9EFDAB9B-F7B0-973A-DCC4-EB7BA45116FF}"/>
              </a:ext>
            </a:extLst>
          </p:cNvPr>
          <p:cNvGrpSpPr/>
          <p:nvPr/>
        </p:nvGrpSpPr>
        <p:grpSpPr>
          <a:xfrm>
            <a:off x="717457" y="1463150"/>
            <a:ext cx="7709083" cy="2854951"/>
            <a:chOff x="596302" y="1365411"/>
            <a:chExt cx="7709083" cy="2854951"/>
          </a:xfrm>
        </p:grpSpPr>
        <p:sp>
          <p:nvSpPr>
            <p:cNvPr id="17" name="אליפסה 16">
              <a:extLst>
                <a:ext uri="{FF2B5EF4-FFF2-40B4-BE49-F238E27FC236}">
                  <a16:creationId xmlns:a16="http://schemas.microsoft.com/office/drawing/2014/main" id="{2FD83407-9D36-F61F-0C17-F01974043847}"/>
                </a:ext>
              </a:extLst>
            </p:cNvPr>
            <p:cNvSpPr/>
            <p:nvPr/>
          </p:nvSpPr>
          <p:spPr>
            <a:xfrm>
              <a:off x="596303" y="1596380"/>
              <a:ext cx="1827315" cy="930635"/>
            </a:xfrm>
            <a:prstGeom prst="ellipse">
              <a:avLst/>
            </a:prstGeom>
            <a:solidFill>
              <a:srgbClr val="D2CCC8">
                <a:alpha val="27843"/>
              </a:srgb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Text</a:t>
              </a:r>
              <a:endParaRPr lang="he-IL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4" name="אליפסה 33">
              <a:extLst>
                <a:ext uri="{FF2B5EF4-FFF2-40B4-BE49-F238E27FC236}">
                  <a16:creationId xmlns:a16="http://schemas.microsoft.com/office/drawing/2014/main" id="{45E66EE2-EBBE-1773-4058-D1CF688C7808}"/>
                </a:ext>
              </a:extLst>
            </p:cNvPr>
            <p:cNvSpPr/>
            <p:nvPr/>
          </p:nvSpPr>
          <p:spPr>
            <a:xfrm>
              <a:off x="596302" y="3259651"/>
              <a:ext cx="1827315" cy="930635"/>
            </a:xfrm>
            <a:prstGeom prst="ellipse">
              <a:avLst/>
            </a:prstGeom>
            <a:solidFill>
              <a:srgbClr val="D2CCC8">
                <a:alpha val="27843"/>
              </a:srgb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Image</a:t>
              </a:r>
              <a:endParaRPr lang="he-IL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7" name="אליפסה 36">
              <a:extLst>
                <a:ext uri="{FF2B5EF4-FFF2-40B4-BE49-F238E27FC236}">
                  <a16:creationId xmlns:a16="http://schemas.microsoft.com/office/drawing/2014/main" id="{2C008528-37E6-01E1-3850-00C2E7025C53}"/>
                </a:ext>
              </a:extLst>
            </p:cNvPr>
            <p:cNvSpPr/>
            <p:nvPr/>
          </p:nvSpPr>
          <p:spPr>
            <a:xfrm>
              <a:off x="3557418" y="1607530"/>
              <a:ext cx="1827315" cy="930635"/>
            </a:xfrm>
            <a:prstGeom prst="ellipse">
              <a:avLst/>
            </a:prstGeom>
            <a:solidFill>
              <a:srgbClr val="D2CCC8">
                <a:alpha val="27843"/>
              </a:srgb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latent space</a:t>
              </a:r>
              <a:endParaRPr lang="he-IL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0" name="אליפסה 39">
              <a:extLst>
                <a:ext uri="{FF2B5EF4-FFF2-40B4-BE49-F238E27FC236}">
                  <a16:creationId xmlns:a16="http://schemas.microsoft.com/office/drawing/2014/main" id="{4897BA13-FC85-3AA8-56CE-B6F2B8FDB39F}"/>
                </a:ext>
              </a:extLst>
            </p:cNvPr>
            <p:cNvSpPr/>
            <p:nvPr/>
          </p:nvSpPr>
          <p:spPr>
            <a:xfrm>
              <a:off x="3557418" y="3289727"/>
              <a:ext cx="1827315" cy="930635"/>
            </a:xfrm>
            <a:prstGeom prst="ellipse">
              <a:avLst/>
            </a:prstGeom>
            <a:solidFill>
              <a:srgbClr val="D2CCC8">
                <a:alpha val="27843"/>
              </a:srgb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latent space</a:t>
              </a:r>
              <a:endParaRPr lang="he-IL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1" name="אליפסה 40">
              <a:extLst>
                <a:ext uri="{FF2B5EF4-FFF2-40B4-BE49-F238E27FC236}">
                  <a16:creationId xmlns:a16="http://schemas.microsoft.com/office/drawing/2014/main" id="{B9B0AB52-4DE0-AC99-5D5C-22DF3F9C888A}"/>
                </a:ext>
              </a:extLst>
            </p:cNvPr>
            <p:cNvSpPr/>
            <p:nvPr/>
          </p:nvSpPr>
          <p:spPr>
            <a:xfrm>
              <a:off x="6478070" y="2450549"/>
              <a:ext cx="1827315" cy="930635"/>
            </a:xfrm>
            <a:prstGeom prst="ellipse">
              <a:avLst/>
            </a:prstGeom>
            <a:solidFill>
              <a:srgbClr val="D2CCC8">
                <a:alpha val="27843"/>
              </a:srgb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joint space</a:t>
              </a:r>
              <a:endParaRPr lang="he-IL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46" name="מחבר חץ ישר 45">
              <a:extLst>
                <a:ext uri="{FF2B5EF4-FFF2-40B4-BE49-F238E27FC236}">
                  <a16:creationId xmlns:a16="http://schemas.microsoft.com/office/drawing/2014/main" id="{1989E49A-2409-D359-87F1-D790B074F5C8}"/>
                </a:ext>
              </a:extLst>
            </p:cNvPr>
            <p:cNvCxnSpPr>
              <a:cxnSpLocks/>
            </p:cNvCxnSpPr>
            <p:nvPr/>
          </p:nvCxnSpPr>
          <p:spPr>
            <a:xfrm>
              <a:off x="2442907" y="3755045"/>
              <a:ext cx="1080000" cy="0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מחבר חץ ישר 48">
              <a:extLst>
                <a:ext uri="{FF2B5EF4-FFF2-40B4-BE49-F238E27FC236}">
                  <a16:creationId xmlns:a16="http://schemas.microsoft.com/office/drawing/2014/main" id="{40B91A46-EDDE-E604-2C41-226883FE6B3C}"/>
                </a:ext>
              </a:extLst>
            </p:cNvPr>
            <p:cNvCxnSpPr>
              <a:cxnSpLocks/>
            </p:cNvCxnSpPr>
            <p:nvPr/>
          </p:nvCxnSpPr>
          <p:spPr>
            <a:xfrm>
              <a:off x="2416891" y="2056346"/>
              <a:ext cx="1080000" cy="0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1" name="תיבת טקסט 50">
              <a:extLst>
                <a:ext uri="{FF2B5EF4-FFF2-40B4-BE49-F238E27FC236}">
                  <a16:creationId xmlns:a16="http://schemas.microsoft.com/office/drawing/2014/main" id="{8F265B99-10CE-78E0-7572-4D46CB3E5C33}"/>
                </a:ext>
              </a:extLst>
            </p:cNvPr>
            <p:cNvSpPr txBox="1"/>
            <p:nvPr/>
          </p:nvSpPr>
          <p:spPr>
            <a:xfrm>
              <a:off x="4674814" y="2270032"/>
              <a:ext cx="2048962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800" dirty="0"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Joint</a:t>
              </a:r>
              <a:br>
                <a:rPr lang="en-US" sz="1800" dirty="0">
                  <a:latin typeface="Segoe UI Semilight" panose="020B0402040204020203" pitchFamily="34" charset="0"/>
                  <a:cs typeface="Segoe UI Semilight" panose="020B0402040204020203" pitchFamily="34" charset="0"/>
                </a:rPr>
              </a:br>
              <a:r>
                <a:rPr lang="en-US" sz="1800" dirty="0"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 embedding </a:t>
              </a:r>
              <a:endParaRPr lang="he-IL" dirty="0"/>
            </a:p>
          </p:txBody>
        </p:sp>
        <p:sp>
          <p:nvSpPr>
            <p:cNvPr id="52" name="תיבת טקסט 51">
              <a:extLst>
                <a:ext uri="{FF2B5EF4-FFF2-40B4-BE49-F238E27FC236}">
                  <a16:creationId xmlns:a16="http://schemas.microsoft.com/office/drawing/2014/main" id="{D6464152-B548-D4D5-DCCD-7EB0AEF0EC5B}"/>
                </a:ext>
              </a:extLst>
            </p:cNvPr>
            <p:cNvSpPr txBox="1"/>
            <p:nvPr/>
          </p:nvSpPr>
          <p:spPr>
            <a:xfrm>
              <a:off x="1966037" y="1365411"/>
              <a:ext cx="2048962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800" dirty="0"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Text</a:t>
              </a:r>
              <a:br>
                <a:rPr lang="en-US" sz="1800" dirty="0">
                  <a:latin typeface="Segoe UI Semilight" panose="020B0402040204020203" pitchFamily="34" charset="0"/>
                  <a:cs typeface="Segoe UI Semilight" panose="020B0402040204020203" pitchFamily="34" charset="0"/>
                </a:rPr>
              </a:br>
              <a:r>
                <a:rPr lang="en-US" sz="1800" dirty="0"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 embedding </a:t>
              </a:r>
              <a:endParaRPr lang="he-IL" dirty="0"/>
            </a:p>
          </p:txBody>
        </p:sp>
        <p:sp>
          <p:nvSpPr>
            <p:cNvPr id="53" name="תיבת טקסט 52">
              <a:extLst>
                <a:ext uri="{FF2B5EF4-FFF2-40B4-BE49-F238E27FC236}">
                  <a16:creationId xmlns:a16="http://schemas.microsoft.com/office/drawing/2014/main" id="{D82538B6-9C9B-6075-0CB3-73534EB3234E}"/>
                </a:ext>
              </a:extLst>
            </p:cNvPr>
            <p:cNvSpPr txBox="1"/>
            <p:nvPr/>
          </p:nvSpPr>
          <p:spPr>
            <a:xfrm>
              <a:off x="1932410" y="3022407"/>
              <a:ext cx="2048962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800" dirty="0"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Image</a:t>
              </a:r>
              <a:br>
                <a:rPr lang="en-US" sz="1800" dirty="0">
                  <a:latin typeface="Segoe UI Semilight" panose="020B0402040204020203" pitchFamily="34" charset="0"/>
                  <a:cs typeface="Segoe UI Semilight" panose="020B0402040204020203" pitchFamily="34" charset="0"/>
                </a:rPr>
              </a:br>
              <a:r>
                <a:rPr lang="en-US" sz="1800" dirty="0"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 embedding </a:t>
              </a:r>
              <a:endParaRPr lang="he-IL" dirty="0"/>
            </a:p>
          </p:txBody>
        </p:sp>
        <p:cxnSp>
          <p:nvCxnSpPr>
            <p:cNvPr id="43" name="מחבר: מרפקי 42">
              <a:extLst>
                <a:ext uri="{FF2B5EF4-FFF2-40B4-BE49-F238E27FC236}">
                  <a16:creationId xmlns:a16="http://schemas.microsoft.com/office/drawing/2014/main" id="{614C6A6C-0DB4-B645-8DAF-F196745F98DD}"/>
                </a:ext>
              </a:extLst>
            </p:cNvPr>
            <p:cNvCxnSpPr>
              <a:cxnSpLocks/>
            </p:cNvCxnSpPr>
            <p:nvPr/>
          </p:nvCxnSpPr>
          <p:spPr>
            <a:xfrm>
              <a:off x="4474573" y="2556862"/>
              <a:ext cx="1980000" cy="360000"/>
            </a:xfrm>
            <a:prstGeom prst="bentConnector3">
              <a:avLst>
                <a:gd name="adj1" fmla="val -420"/>
              </a:avLst>
            </a:prstGeom>
            <a:ln w="952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מחבר: מרפקי 58">
              <a:extLst>
                <a:ext uri="{FF2B5EF4-FFF2-40B4-BE49-F238E27FC236}">
                  <a16:creationId xmlns:a16="http://schemas.microsoft.com/office/drawing/2014/main" id="{E4AFF414-D6BA-D5D1-14DE-6FDD01EDD8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63421" y="2915865"/>
              <a:ext cx="2016000" cy="373862"/>
            </a:xfrm>
            <a:prstGeom prst="bentConnector3">
              <a:avLst>
                <a:gd name="adj1" fmla="val 82"/>
              </a:avLst>
            </a:prstGeom>
            <a:ln w="952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062229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algn="ctr"/>
            <a:r>
              <a:rPr lang="en-US" dirty="0"/>
              <a:t>Data Fusion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CBEFBA6-1CB3-4354-3196-4C485D082E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3935" y="99715"/>
            <a:ext cx="65" cy="25776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9522" rIns="0" bIns="-952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he-IL" altLang="he-I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26" name="קבוצה 25">
            <a:extLst>
              <a:ext uri="{FF2B5EF4-FFF2-40B4-BE49-F238E27FC236}">
                <a16:creationId xmlns:a16="http://schemas.microsoft.com/office/drawing/2014/main" id="{B45872F6-71C8-89DD-0CF7-B2B9E4CF3364}"/>
              </a:ext>
            </a:extLst>
          </p:cNvPr>
          <p:cNvGrpSpPr/>
          <p:nvPr/>
        </p:nvGrpSpPr>
        <p:grpSpPr>
          <a:xfrm>
            <a:off x="-1" y="-1"/>
            <a:ext cx="9643551" cy="5143501"/>
            <a:chOff x="-1" y="-1"/>
            <a:chExt cx="9643551" cy="5143501"/>
          </a:xfrm>
        </p:grpSpPr>
        <p:grpSp>
          <p:nvGrpSpPr>
            <p:cNvPr id="24" name="קבוצה 23">
              <a:extLst>
                <a:ext uri="{FF2B5EF4-FFF2-40B4-BE49-F238E27FC236}">
                  <a16:creationId xmlns:a16="http://schemas.microsoft.com/office/drawing/2014/main" id="{A8B2142B-013E-9FE4-774E-B07A5DE9B673}"/>
                </a:ext>
              </a:extLst>
            </p:cNvPr>
            <p:cNvGrpSpPr/>
            <p:nvPr/>
          </p:nvGrpSpPr>
          <p:grpSpPr>
            <a:xfrm>
              <a:off x="-1" y="-1"/>
              <a:ext cx="9643551" cy="1866086"/>
              <a:chOff x="-1" y="-1"/>
              <a:chExt cx="9643551" cy="1866086"/>
            </a:xfrm>
          </p:grpSpPr>
          <p:sp>
            <p:nvSpPr>
              <p:cNvPr id="23" name="משולש שווה-שוקיים 22">
                <a:extLst>
                  <a:ext uri="{FF2B5EF4-FFF2-40B4-BE49-F238E27FC236}">
                    <a16:creationId xmlns:a16="http://schemas.microsoft.com/office/drawing/2014/main" id="{232B2A9D-A927-832A-2B60-D357B3FC7E26}"/>
                  </a:ext>
                </a:extLst>
              </p:cNvPr>
              <p:cNvSpPr/>
              <p:nvPr/>
            </p:nvSpPr>
            <p:spPr>
              <a:xfrm>
                <a:off x="2" y="0"/>
                <a:ext cx="753531" cy="702733"/>
              </a:xfrm>
              <a:prstGeom prst="triangle">
                <a:avLst>
                  <a:gd name="adj" fmla="val 0"/>
                </a:avLst>
              </a:prstGeom>
              <a:solidFill>
                <a:srgbClr val="CCA677">
                  <a:alpha val="1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27" name="משולש שווה-שוקיים 26">
                <a:extLst>
                  <a:ext uri="{FF2B5EF4-FFF2-40B4-BE49-F238E27FC236}">
                    <a16:creationId xmlns:a16="http://schemas.microsoft.com/office/drawing/2014/main" id="{7D7FE2F1-889D-3A17-896D-F3CFB11A87CD}"/>
                  </a:ext>
                </a:extLst>
              </p:cNvPr>
              <p:cNvSpPr/>
              <p:nvPr/>
            </p:nvSpPr>
            <p:spPr>
              <a:xfrm rot="10800000">
                <a:off x="-1" y="-1"/>
                <a:ext cx="1744134" cy="948268"/>
              </a:xfrm>
              <a:prstGeom prst="triangle">
                <a:avLst>
                  <a:gd name="adj" fmla="val 44104"/>
                </a:avLst>
              </a:prstGeom>
              <a:solidFill>
                <a:srgbClr val="D2CCC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28" name="משולש שווה-שוקיים 27">
                <a:extLst>
                  <a:ext uri="{FF2B5EF4-FFF2-40B4-BE49-F238E27FC236}">
                    <a16:creationId xmlns:a16="http://schemas.microsoft.com/office/drawing/2014/main" id="{43E5D326-A2E8-83E0-8688-8071624EC578}"/>
                  </a:ext>
                </a:extLst>
              </p:cNvPr>
              <p:cNvSpPr/>
              <p:nvPr/>
            </p:nvSpPr>
            <p:spPr>
              <a:xfrm>
                <a:off x="967417" y="0"/>
                <a:ext cx="1211198" cy="948268"/>
              </a:xfrm>
              <a:prstGeom prst="triangle">
                <a:avLst>
                  <a:gd name="adj" fmla="val 0"/>
                </a:avLst>
              </a:prstGeom>
              <a:solidFill>
                <a:srgbClr val="CCA677">
                  <a:alpha val="17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29" name="משולש שווה-שוקיים 28">
                <a:extLst>
                  <a:ext uri="{FF2B5EF4-FFF2-40B4-BE49-F238E27FC236}">
                    <a16:creationId xmlns:a16="http://schemas.microsoft.com/office/drawing/2014/main" id="{B5E9EBBB-038A-AC64-2A23-71498CC4D5A9}"/>
                  </a:ext>
                </a:extLst>
              </p:cNvPr>
              <p:cNvSpPr/>
              <p:nvPr/>
            </p:nvSpPr>
            <p:spPr>
              <a:xfrm rot="18871903">
                <a:off x="8350206" y="572741"/>
                <a:ext cx="1439467" cy="1147221"/>
              </a:xfrm>
              <a:prstGeom prst="triangle">
                <a:avLst>
                  <a:gd name="adj" fmla="val 0"/>
                </a:avLst>
              </a:prstGeom>
              <a:solidFill>
                <a:srgbClr val="CCA677">
                  <a:alpha val="17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30" name="משולש שווה-שוקיים 29">
                <a:extLst>
                  <a:ext uri="{FF2B5EF4-FFF2-40B4-BE49-F238E27FC236}">
                    <a16:creationId xmlns:a16="http://schemas.microsoft.com/office/drawing/2014/main" id="{02130F39-71A8-9B63-7472-3D034F863266}"/>
                  </a:ext>
                </a:extLst>
              </p:cNvPr>
              <p:cNvSpPr/>
              <p:nvPr/>
            </p:nvSpPr>
            <p:spPr>
              <a:xfrm rot="11848929">
                <a:off x="8371354" y="770575"/>
                <a:ext cx="1233532" cy="831301"/>
              </a:xfrm>
              <a:prstGeom prst="triangle">
                <a:avLst>
                  <a:gd name="adj" fmla="val 44104"/>
                </a:avLst>
              </a:prstGeom>
              <a:solidFill>
                <a:srgbClr val="D2CCC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</p:grpSp>
        <p:sp>
          <p:nvSpPr>
            <p:cNvPr id="25" name="מלבן 24">
              <a:extLst>
                <a:ext uri="{FF2B5EF4-FFF2-40B4-BE49-F238E27FC236}">
                  <a16:creationId xmlns:a16="http://schemas.microsoft.com/office/drawing/2014/main" id="{06FF513C-6E84-2AA7-B2B4-207350687F3E}"/>
                </a:ext>
              </a:extLst>
            </p:cNvPr>
            <p:cNvSpPr/>
            <p:nvPr/>
          </p:nvSpPr>
          <p:spPr>
            <a:xfrm>
              <a:off x="-1" y="4953000"/>
              <a:ext cx="9144001" cy="190500"/>
            </a:xfrm>
            <a:prstGeom prst="rect">
              <a:avLst/>
            </a:prstGeom>
            <a:gradFill flip="none" rotWithShape="1">
              <a:gsLst>
                <a:gs pos="0">
                  <a:srgbClr val="D2CCC8"/>
                </a:gs>
                <a:gs pos="51000">
                  <a:srgbClr val="F6F0E8">
                    <a:shade val="67500"/>
                    <a:satMod val="115000"/>
                  </a:srgbClr>
                </a:gs>
                <a:gs pos="100000">
                  <a:srgbClr val="F6F0E8">
                    <a:shade val="100000"/>
                    <a:satMod val="115000"/>
                  </a:srgb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sp>
        <p:nvSpPr>
          <p:cNvPr id="2" name="Rectangle 5">
            <a:extLst>
              <a:ext uri="{FF2B5EF4-FFF2-40B4-BE49-F238E27FC236}">
                <a16:creationId xmlns:a16="http://schemas.microsoft.com/office/drawing/2014/main" id="{71EBE35E-C4AA-9BDE-8A6E-0066BF9174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3935" y="99715"/>
            <a:ext cx="65" cy="25776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9522" rIns="0" bIns="-952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he-IL" altLang="he-I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5A96BE76-EC89-E172-B63C-A97B61A00A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48399"/>
            <a:ext cx="65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he-IL" altLang="he-IL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kumimoji="0" lang="he-IL" altLang="he-I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מלבן 5"/>
          <p:cNvSpPr/>
          <p:nvPr/>
        </p:nvSpPr>
        <p:spPr>
          <a:xfrm>
            <a:off x="311699" y="1434285"/>
            <a:ext cx="8520600" cy="323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he-IL" sz="20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Data Fusion</a:t>
            </a:r>
            <a:r>
              <a:rPr lang="he-IL" altLang="he-IL" sz="20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הוא תהליך של קבלת נתונים ממקורות מרובים לצורך בניית מודלים מתוחכמים יותר ומדויקים יותר.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he-IL" altLang="he-IL" sz="20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מדובר בקבלת נתונים משולבים על נושא אחד, כך שהמודל שלנו יצטרך לשלב אותם לניתוח מרכזי יחיד עבור אותו נושא. 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en-US" altLang="he-IL" sz="20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he-IL" sz="3600" b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!</a:t>
            </a:r>
            <a:r>
              <a:rPr lang="he-IL" altLang="he-IL" sz="20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</a:t>
            </a:r>
          </a:p>
        </p:txBody>
      </p:sp>
      <p:pic>
        <p:nvPicPr>
          <p:cNvPr id="1027" name="Picture 3" descr="Stronger Together Sticker by Mo-vement for iOS &amp; Android | GIPHY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929960"/>
            <a:ext cx="2023040" cy="2023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תיבת טקסט 4">
            <a:extLst>
              <a:ext uri="{FF2B5EF4-FFF2-40B4-BE49-F238E27FC236}">
                <a16:creationId xmlns:a16="http://schemas.microsoft.com/office/drawing/2014/main" id="{B40B8A83-DEE2-D4C7-544A-07024035B8D7}"/>
              </a:ext>
            </a:extLst>
          </p:cNvPr>
          <p:cNvSpPr txBox="1"/>
          <p:nvPr/>
        </p:nvSpPr>
        <p:spPr>
          <a:xfrm>
            <a:off x="2062106" y="4012023"/>
            <a:ext cx="6582251" cy="40011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altLang="he-IL" sz="20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Joint Embedding</a:t>
            </a:r>
            <a:r>
              <a:rPr lang="he-IL" altLang="he-IL" sz="20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הוא למעשה מקרה פרטי של </a:t>
            </a:r>
            <a:r>
              <a:rPr lang="en-US" altLang="he-IL" sz="20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Data Fusion</a:t>
            </a:r>
            <a:r>
              <a:rPr lang="he-IL" altLang="he-IL" sz="20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.</a:t>
            </a:r>
            <a:endParaRPr lang="he-IL" sz="2000" dirty="0"/>
          </a:p>
        </p:txBody>
      </p:sp>
    </p:spTree>
    <p:extLst>
      <p:ext uri="{BB962C8B-B14F-4D97-AF65-F5344CB8AC3E}">
        <p14:creationId xmlns:p14="http://schemas.microsoft.com/office/powerpoint/2010/main" val="34748981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תמונה 6">
            <a:extLst>
              <a:ext uri="{FF2B5EF4-FFF2-40B4-BE49-F238E27FC236}">
                <a16:creationId xmlns:a16="http://schemas.microsoft.com/office/drawing/2014/main" id="{FA89588B-6102-3923-1385-B938B268A8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789" y="1195569"/>
            <a:ext cx="7549854" cy="1044743"/>
          </a:xfrm>
          <a:prstGeom prst="rect">
            <a:avLst/>
          </a:prstGeom>
        </p:spPr>
      </p:pic>
      <p:sp>
        <p:nvSpPr>
          <p:cNvPr id="68" name="Google Shape;68;p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algn="ctr"/>
            <a:r>
              <a:rPr lang="en-US" dirty="0"/>
              <a:t>3 ways to fusion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CBEFBA6-1CB3-4354-3196-4C485D082E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3935" y="99715"/>
            <a:ext cx="65" cy="25776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9522" rIns="0" bIns="-952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he-IL" altLang="he-I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26" name="קבוצה 25">
            <a:extLst>
              <a:ext uri="{FF2B5EF4-FFF2-40B4-BE49-F238E27FC236}">
                <a16:creationId xmlns:a16="http://schemas.microsoft.com/office/drawing/2014/main" id="{B45872F6-71C8-89DD-0CF7-B2B9E4CF3364}"/>
              </a:ext>
            </a:extLst>
          </p:cNvPr>
          <p:cNvGrpSpPr/>
          <p:nvPr/>
        </p:nvGrpSpPr>
        <p:grpSpPr>
          <a:xfrm>
            <a:off x="-1" y="-1"/>
            <a:ext cx="9643551" cy="5143501"/>
            <a:chOff x="-1" y="-1"/>
            <a:chExt cx="9643551" cy="5143501"/>
          </a:xfrm>
        </p:grpSpPr>
        <p:grpSp>
          <p:nvGrpSpPr>
            <p:cNvPr id="24" name="קבוצה 23">
              <a:extLst>
                <a:ext uri="{FF2B5EF4-FFF2-40B4-BE49-F238E27FC236}">
                  <a16:creationId xmlns:a16="http://schemas.microsoft.com/office/drawing/2014/main" id="{A8B2142B-013E-9FE4-774E-B07A5DE9B673}"/>
                </a:ext>
              </a:extLst>
            </p:cNvPr>
            <p:cNvGrpSpPr/>
            <p:nvPr/>
          </p:nvGrpSpPr>
          <p:grpSpPr>
            <a:xfrm>
              <a:off x="-1" y="-1"/>
              <a:ext cx="9643551" cy="1866086"/>
              <a:chOff x="-1" y="-1"/>
              <a:chExt cx="9643551" cy="1866086"/>
            </a:xfrm>
          </p:grpSpPr>
          <p:sp>
            <p:nvSpPr>
              <p:cNvPr id="23" name="משולש שווה-שוקיים 22">
                <a:extLst>
                  <a:ext uri="{FF2B5EF4-FFF2-40B4-BE49-F238E27FC236}">
                    <a16:creationId xmlns:a16="http://schemas.microsoft.com/office/drawing/2014/main" id="{232B2A9D-A927-832A-2B60-D357B3FC7E26}"/>
                  </a:ext>
                </a:extLst>
              </p:cNvPr>
              <p:cNvSpPr/>
              <p:nvPr/>
            </p:nvSpPr>
            <p:spPr>
              <a:xfrm>
                <a:off x="2" y="0"/>
                <a:ext cx="753531" cy="702733"/>
              </a:xfrm>
              <a:prstGeom prst="triangle">
                <a:avLst>
                  <a:gd name="adj" fmla="val 0"/>
                </a:avLst>
              </a:prstGeom>
              <a:solidFill>
                <a:srgbClr val="CCA677">
                  <a:alpha val="1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27" name="משולש שווה-שוקיים 26">
                <a:extLst>
                  <a:ext uri="{FF2B5EF4-FFF2-40B4-BE49-F238E27FC236}">
                    <a16:creationId xmlns:a16="http://schemas.microsoft.com/office/drawing/2014/main" id="{7D7FE2F1-889D-3A17-896D-F3CFB11A87CD}"/>
                  </a:ext>
                </a:extLst>
              </p:cNvPr>
              <p:cNvSpPr/>
              <p:nvPr/>
            </p:nvSpPr>
            <p:spPr>
              <a:xfrm rot="10800000">
                <a:off x="-1" y="-1"/>
                <a:ext cx="1744134" cy="948268"/>
              </a:xfrm>
              <a:prstGeom prst="triangle">
                <a:avLst>
                  <a:gd name="adj" fmla="val 44104"/>
                </a:avLst>
              </a:prstGeom>
              <a:solidFill>
                <a:srgbClr val="D2CCC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28" name="משולש שווה-שוקיים 27">
                <a:extLst>
                  <a:ext uri="{FF2B5EF4-FFF2-40B4-BE49-F238E27FC236}">
                    <a16:creationId xmlns:a16="http://schemas.microsoft.com/office/drawing/2014/main" id="{43E5D326-A2E8-83E0-8688-8071624EC578}"/>
                  </a:ext>
                </a:extLst>
              </p:cNvPr>
              <p:cNvSpPr/>
              <p:nvPr/>
            </p:nvSpPr>
            <p:spPr>
              <a:xfrm>
                <a:off x="967417" y="0"/>
                <a:ext cx="1211198" cy="948268"/>
              </a:xfrm>
              <a:prstGeom prst="triangle">
                <a:avLst>
                  <a:gd name="adj" fmla="val 0"/>
                </a:avLst>
              </a:prstGeom>
              <a:solidFill>
                <a:srgbClr val="CCA677">
                  <a:alpha val="17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29" name="משולש שווה-שוקיים 28">
                <a:extLst>
                  <a:ext uri="{FF2B5EF4-FFF2-40B4-BE49-F238E27FC236}">
                    <a16:creationId xmlns:a16="http://schemas.microsoft.com/office/drawing/2014/main" id="{B5E9EBBB-038A-AC64-2A23-71498CC4D5A9}"/>
                  </a:ext>
                </a:extLst>
              </p:cNvPr>
              <p:cNvSpPr/>
              <p:nvPr/>
            </p:nvSpPr>
            <p:spPr>
              <a:xfrm rot="18871903">
                <a:off x="8350206" y="572741"/>
                <a:ext cx="1439467" cy="1147221"/>
              </a:xfrm>
              <a:prstGeom prst="triangle">
                <a:avLst>
                  <a:gd name="adj" fmla="val 0"/>
                </a:avLst>
              </a:prstGeom>
              <a:solidFill>
                <a:srgbClr val="CCA677">
                  <a:alpha val="17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30" name="משולש שווה-שוקיים 29">
                <a:extLst>
                  <a:ext uri="{FF2B5EF4-FFF2-40B4-BE49-F238E27FC236}">
                    <a16:creationId xmlns:a16="http://schemas.microsoft.com/office/drawing/2014/main" id="{02130F39-71A8-9B63-7472-3D034F863266}"/>
                  </a:ext>
                </a:extLst>
              </p:cNvPr>
              <p:cNvSpPr/>
              <p:nvPr/>
            </p:nvSpPr>
            <p:spPr>
              <a:xfrm rot="11848929">
                <a:off x="8371354" y="770575"/>
                <a:ext cx="1233532" cy="831301"/>
              </a:xfrm>
              <a:prstGeom prst="triangle">
                <a:avLst>
                  <a:gd name="adj" fmla="val 44104"/>
                </a:avLst>
              </a:prstGeom>
              <a:solidFill>
                <a:srgbClr val="D2CCC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</p:grpSp>
        <p:sp>
          <p:nvSpPr>
            <p:cNvPr id="25" name="מלבן 24">
              <a:extLst>
                <a:ext uri="{FF2B5EF4-FFF2-40B4-BE49-F238E27FC236}">
                  <a16:creationId xmlns:a16="http://schemas.microsoft.com/office/drawing/2014/main" id="{06FF513C-6E84-2AA7-B2B4-207350687F3E}"/>
                </a:ext>
              </a:extLst>
            </p:cNvPr>
            <p:cNvSpPr/>
            <p:nvPr/>
          </p:nvSpPr>
          <p:spPr>
            <a:xfrm>
              <a:off x="-1" y="4953000"/>
              <a:ext cx="9144001" cy="190500"/>
            </a:xfrm>
            <a:prstGeom prst="rect">
              <a:avLst/>
            </a:prstGeom>
            <a:gradFill flip="none" rotWithShape="1">
              <a:gsLst>
                <a:gs pos="0">
                  <a:srgbClr val="D2CCC8"/>
                </a:gs>
                <a:gs pos="51000">
                  <a:srgbClr val="F6F0E8">
                    <a:shade val="67500"/>
                    <a:satMod val="115000"/>
                  </a:srgbClr>
                </a:gs>
                <a:gs pos="100000">
                  <a:srgbClr val="F6F0E8">
                    <a:shade val="100000"/>
                    <a:satMod val="115000"/>
                  </a:srgb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sp>
        <p:nvSpPr>
          <p:cNvPr id="2" name="Rectangle 5">
            <a:extLst>
              <a:ext uri="{FF2B5EF4-FFF2-40B4-BE49-F238E27FC236}">
                <a16:creationId xmlns:a16="http://schemas.microsoft.com/office/drawing/2014/main" id="{71EBE35E-C4AA-9BDE-8A6E-0066BF9174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3935" y="99715"/>
            <a:ext cx="65" cy="25776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9522" rIns="0" bIns="-952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he-IL" altLang="he-I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5A96BE76-EC89-E172-B63C-A97B61A00A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48399"/>
            <a:ext cx="65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he-IL" altLang="he-IL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kumimoji="0" lang="he-IL" altLang="he-I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תמונה 8">
            <a:extLst>
              <a:ext uri="{FF2B5EF4-FFF2-40B4-BE49-F238E27FC236}">
                <a16:creationId xmlns:a16="http://schemas.microsoft.com/office/drawing/2014/main" id="{79D56CFA-DF10-BF24-0721-2DB9D98DF5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2401" y="2215591"/>
            <a:ext cx="5917538" cy="1878727"/>
          </a:xfrm>
          <a:prstGeom prst="rect">
            <a:avLst/>
          </a:prstGeom>
        </p:spPr>
      </p:pic>
      <p:pic>
        <p:nvPicPr>
          <p:cNvPr id="11" name="תמונה 10">
            <a:extLst>
              <a:ext uri="{FF2B5EF4-FFF2-40B4-BE49-F238E27FC236}">
                <a16:creationId xmlns:a16="http://schemas.microsoft.com/office/drawing/2014/main" id="{8D1F0BD0-94F4-9EAE-F8C4-02D610E0C1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5538" y="3778781"/>
            <a:ext cx="5224330" cy="1148555"/>
          </a:xfrm>
          <a:prstGeom prst="rect">
            <a:avLst/>
          </a:prstGeom>
        </p:spPr>
      </p:pic>
      <p:cxnSp>
        <p:nvCxnSpPr>
          <p:cNvPr id="8" name="מחבר ישר 7">
            <a:extLst>
              <a:ext uri="{FF2B5EF4-FFF2-40B4-BE49-F238E27FC236}">
                <a16:creationId xmlns:a16="http://schemas.microsoft.com/office/drawing/2014/main" id="{62220DF7-B394-3530-CAB0-9B4000828103}"/>
              </a:ext>
            </a:extLst>
          </p:cNvPr>
          <p:cNvCxnSpPr/>
          <p:nvPr/>
        </p:nvCxnSpPr>
        <p:spPr>
          <a:xfrm flipH="1">
            <a:off x="442789" y="2252199"/>
            <a:ext cx="835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מחבר ישר 20">
            <a:extLst>
              <a:ext uri="{FF2B5EF4-FFF2-40B4-BE49-F238E27FC236}">
                <a16:creationId xmlns:a16="http://schemas.microsoft.com/office/drawing/2014/main" id="{A8449C8A-4296-539B-7448-DB3C45B3AFA5}"/>
              </a:ext>
            </a:extLst>
          </p:cNvPr>
          <p:cNvCxnSpPr/>
          <p:nvPr/>
        </p:nvCxnSpPr>
        <p:spPr>
          <a:xfrm flipH="1">
            <a:off x="442789" y="3576836"/>
            <a:ext cx="403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מחבר ישר 21">
            <a:extLst>
              <a:ext uri="{FF2B5EF4-FFF2-40B4-BE49-F238E27FC236}">
                <a16:creationId xmlns:a16="http://schemas.microsoft.com/office/drawing/2014/main" id="{87C94CFF-1339-035E-35BE-C9695F59CAC2}"/>
              </a:ext>
            </a:extLst>
          </p:cNvPr>
          <p:cNvCxnSpPr/>
          <p:nvPr/>
        </p:nvCxnSpPr>
        <p:spPr>
          <a:xfrm flipH="1">
            <a:off x="5258629" y="4223012"/>
            <a:ext cx="3600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מחבר ישר 11">
            <a:extLst>
              <a:ext uri="{FF2B5EF4-FFF2-40B4-BE49-F238E27FC236}">
                <a16:creationId xmlns:a16="http://schemas.microsoft.com/office/drawing/2014/main" id="{687A279E-C045-8197-C76A-0CE5187E6D8F}"/>
              </a:ext>
            </a:extLst>
          </p:cNvPr>
          <p:cNvCxnSpPr>
            <a:cxnSpLocks/>
          </p:cNvCxnSpPr>
          <p:nvPr/>
        </p:nvCxnSpPr>
        <p:spPr>
          <a:xfrm flipV="1">
            <a:off x="5244494" y="3904488"/>
            <a:ext cx="0" cy="32645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מחבר ישר 30">
            <a:extLst>
              <a:ext uri="{FF2B5EF4-FFF2-40B4-BE49-F238E27FC236}">
                <a16:creationId xmlns:a16="http://schemas.microsoft.com/office/drawing/2014/main" id="{336B1759-BAA6-2F5A-E0F9-041466543F54}"/>
              </a:ext>
            </a:extLst>
          </p:cNvPr>
          <p:cNvCxnSpPr>
            <a:cxnSpLocks/>
          </p:cNvCxnSpPr>
          <p:nvPr/>
        </p:nvCxnSpPr>
        <p:spPr>
          <a:xfrm flipV="1">
            <a:off x="4476723" y="3576836"/>
            <a:ext cx="0" cy="32645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מחבר ישר 13">
            <a:extLst>
              <a:ext uri="{FF2B5EF4-FFF2-40B4-BE49-F238E27FC236}">
                <a16:creationId xmlns:a16="http://schemas.microsoft.com/office/drawing/2014/main" id="{7136FD3D-F3CF-244C-1C8D-E5C73F550F9A}"/>
              </a:ext>
            </a:extLst>
          </p:cNvPr>
          <p:cNvCxnSpPr/>
          <p:nvPr/>
        </p:nvCxnSpPr>
        <p:spPr>
          <a:xfrm>
            <a:off x="4483933" y="3903290"/>
            <a:ext cx="76555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69893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>
            <a:spLocks noGrp="1"/>
          </p:cNvSpPr>
          <p:nvPr>
            <p:ph type="body" idx="1"/>
          </p:nvPr>
        </p:nvSpPr>
        <p:spPr>
          <a:xfrm>
            <a:off x="60386" y="1435790"/>
            <a:ext cx="8954218" cy="34295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he-IL" sz="20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למעשה מוצגות בפנינו שתי דרכים ללמוד ממספר רב של מאגרי נתונים:</a:t>
            </a:r>
          </a:p>
          <a:p>
            <a:pPr lvl="0" indent="-457200">
              <a:lnSpc>
                <a:spcPct val="150000"/>
              </a:lnSpc>
              <a:spcAft>
                <a:spcPts val="1200"/>
              </a:spcAft>
              <a:buAutoNum type="arabicPeriod"/>
            </a:pPr>
            <a:r>
              <a:rPr lang="en-US" sz="2000" b="1" u="sng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Joint Embedding</a:t>
            </a:r>
            <a:r>
              <a:rPr lang="he-IL" sz="2000" b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</a:t>
            </a:r>
            <a:r>
              <a:rPr lang="he-IL" sz="20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– למידת הקשר בין מרחבי הנתונים השונים </a:t>
            </a:r>
            <a:r>
              <a:rPr lang="he-IL" sz="2000" b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בתחילת המודל. </a:t>
            </a:r>
          </a:p>
          <a:p>
            <a:pPr indent="-45720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AutoNum type="arabicPeriod"/>
            </a:pPr>
            <a:r>
              <a:rPr lang="en-US" sz="2000" b="1" u="sng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Data fusion</a:t>
            </a:r>
            <a:r>
              <a:rPr lang="he-IL" sz="2000" b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</a:t>
            </a:r>
            <a:r>
              <a:rPr lang="he-IL" sz="20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– למידת מספר רב של מאגרי נתונים, בנפרד ואיחודם בשלב מסוים של המודל, </a:t>
            </a:r>
            <a:r>
              <a:rPr lang="he-IL" sz="2000" b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לרוב לפני שלב ההחלטה.</a:t>
            </a:r>
          </a:p>
          <a:p>
            <a:pPr marL="0" lvl="0" indent="0" algn="ctr">
              <a:lnSpc>
                <a:spcPct val="150000"/>
              </a:lnSpc>
              <a:spcAft>
                <a:spcPts val="1200"/>
              </a:spcAft>
              <a:buNone/>
            </a:pPr>
            <a:r>
              <a:rPr lang="he-IL" sz="2800" b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מה עדיף?</a:t>
            </a:r>
          </a:p>
        </p:txBody>
      </p:sp>
      <p:sp>
        <p:nvSpPr>
          <p:cNvPr id="68" name="Google Shape;68;p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algn="ctr" rtl="0"/>
            <a:r>
              <a:rPr lang="en-US" dirty="0"/>
              <a:t>Data Fusion OR Joint Embedding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CBEFBA6-1CB3-4354-3196-4C485D082E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3935" y="99715"/>
            <a:ext cx="65" cy="25776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9522" rIns="0" bIns="-952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he-IL" altLang="he-I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26" name="קבוצה 25">
            <a:extLst>
              <a:ext uri="{FF2B5EF4-FFF2-40B4-BE49-F238E27FC236}">
                <a16:creationId xmlns:a16="http://schemas.microsoft.com/office/drawing/2014/main" id="{B45872F6-71C8-89DD-0CF7-B2B9E4CF3364}"/>
              </a:ext>
            </a:extLst>
          </p:cNvPr>
          <p:cNvGrpSpPr/>
          <p:nvPr/>
        </p:nvGrpSpPr>
        <p:grpSpPr>
          <a:xfrm>
            <a:off x="-1" y="-1"/>
            <a:ext cx="9643551" cy="5143501"/>
            <a:chOff x="-1" y="-1"/>
            <a:chExt cx="9643551" cy="5143501"/>
          </a:xfrm>
        </p:grpSpPr>
        <p:grpSp>
          <p:nvGrpSpPr>
            <p:cNvPr id="24" name="קבוצה 23">
              <a:extLst>
                <a:ext uri="{FF2B5EF4-FFF2-40B4-BE49-F238E27FC236}">
                  <a16:creationId xmlns:a16="http://schemas.microsoft.com/office/drawing/2014/main" id="{A8B2142B-013E-9FE4-774E-B07A5DE9B673}"/>
                </a:ext>
              </a:extLst>
            </p:cNvPr>
            <p:cNvGrpSpPr/>
            <p:nvPr/>
          </p:nvGrpSpPr>
          <p:grpSpPr>
            <a:xfrm>
              <a:off x="-1" y="-1"/>
              <a:ext cx="9643551" cy="1866086"/>
              <a:chOff x="-1" y="-1"/>
              <a:chExt cx="9643551" cy="1866086"/>
            </a:xfrm>
          </p:grpSpPr>
          <p:sp>
            <p:nvSpPr>
              <p:cNvPr id="23" name="משולש שווה-שוקיים 22">
                <a:extLst>
                  <a:ext uri="{FF2B5EF4-FFF2-40B4-BE49-F238E27FC236}">
                    <a16:creationId xmlns:a16="http://schemas.microsoft.com/office/drawing/2014/main" id="{232B2A9D-A927-832A-2B60-D357B3FC7E26}"/>
                  </a:ext>
                </a:extLst>
              </p:cNvPr>
              <p:cNvSpPr/>
              <p:nvPr/>
            </p:nvSpPr>
            <p:spPr>
              <a:xfrm>
                <a:off x="2" y="0"/>
                <a:ext cx="753531" cy="702733"/>
              </a:xfrm>
              <a:prstGeom prst="triangle">
                <a:avLst>
                  <a:gd name="adj" fmla="val 0"/>
                </a:avLst>
              </a:prstGeom>
              <a:solidFill>
                <a:srgbClr val="CCA677">
                  <a:alpha val="1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27" name="משולש שווה-שוקיים 26">
                <a:extLst>
                  <a:ext uri="{FF2B5EF4-FFF2-40B4-BE49-F238E27FC236}">
                    <a16:creationId xmlns:a16="http://schemas.microsoft.com/office/drawing/2014/main" id="{7D7FE2F1-889D-3A17-896D-F3CFB11A87CD}"/>
                  </a:ext>
                </a:extLst>
              </p:cNvPr>
              <p:cNvSpPr/>
              <p:nvPr/>
            </p:nvSpPr>
            <p:spPr>
              <a:xfrm rot="10800000">
                <a:off x="-1" y="-1"/>
                <a:ext cx="1744134" cy="948268"/>
              </a:xfrm>
              <a:prstGeom prst="triangle">
                <a:avLst>
                  <a:gd name="adj" fmla="val 44104"/>
                </a:avLst>
              </a:prstGeom>
              <a:solidFill>
                <a:srgbClr val="D2CCC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28" name="משולש שווה-שוקיים 27">
                <a:extLst>
                  <a:ext uri="{FF2B5EF4-FFF2-40B4-BE49-F238E27FC236}">
                    <a16:creationId xmlns:a16="http://schemas.microsoft.com/office/drawing/2014/main" id="{43E5D326-A2E8-83E0-8688-8071624EC578}"/>
                  </a:ext>
                </a:extLst>
              </p:cNvPr>
              <p:cNvSpPr/>
              <p:nvPr/>
            </p:nvSpPr>
            <p:spPr>
              <a:xfrm>
                <a:off x="967417" y="0"/>
                <a:ext cx="1211198" cy="948268"/>
              </a:xfrm>
              <a:prstGeom prst="triangle">
                <a:avLst>
                  <a:gd name="adj" fmla="val 0"/>
                </a:avLst>
              </a:prstGeom>
              <a:solidFill>
                <a:srgbClr val="CCA677">
                  <a:alpha val="17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29" name="משולש שווה-שוקיים 28">
                <a:extLst>
                  <a:ext uri="{FF2B5EF4-FFF2-40B4-BE49-F238E27FC236}">
                    <a16:creationId xmlns:a16="http://schemas.microsoft.com/office/drawing/2014/main" id="{B5E9EBBB-038A-AC64-2A23-71498CC4D5A9}"/>
                  </a:ext>
                </a:extLst>
              </p:cNvPr>
              <p:cNvSpPr/>
              <p:nvPr/>
            </p:nvSpPr>
            <p:spPr>
              <a:xfrm rot="18871903">
                <a:off x="8350206" y="572741"/>
                <a:ext cx="1439467" cy="1147221"/>
              </a:xfrm>
              <a:prstGeom prst="triangle">
                <a:avLst>
                  <a:gd name="adj" fmla="val 0"/>
                </a:avLst>
              </a:prstGeom>
              <a:solidFill>
                <a:srgbClr val="CCA677">
                  <a:alpha val="17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30" name="משולש שווה-שוקיים 29">
                <a:extLst>
                  <a:ext uri="{FF2B5EF4-FFF2-40B4-BE49-F238E27FC236}">
                    <a16:creationId xmlns:a16="http://schemas.microsoft.com/office/drawing/2014/main" id="{02130F39-71A8-9B63-7472-3D034F863266}"/>
                  </a:ext>
                </a:extLst>
              </p:cNvPr>
              <p:cNvSpPr/>
              <p:nvPr/>
            </p:nvSpPr>
            <p:spPr>
              <a:xfrm rot="11848929">
                <a:off x="8371354" y="770575"/>
                <a:ext cx="1233532" cy="831301"/>
              </a:xfrm>
              <a:prstGeom prst="triangle">
                <a:avLst>
                  <a:gd name="adj" fmla="val 44104"/>
                </a:avLst>
              </a:prstGeom>
              <a:solidFill>
                <a:srgbClr val="D2CCC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</p:grpSp>
        <p:sp>
          <p:nvSpPr>
            <p:cNvPr id="25" name="מלבן 24">
              <a:extLst>
                <a:ext uri="{FF2B5EF4-FFF2-40B4-BE49-F238E27FC236}">
                  <a16:creationId xmlns:a16="http://schemas.microsoft.com/office/drawing/2014/main" id="{06FF513C-6E84-2AA7-B2B4-207350687F3E}"/>
                </a:ext>
              </a:extLst>
            </p:cNvPr>
            <p:cNvSpPr/>
            <p:nvPr/>
          </p:nvSpPr>
          <p:spPr>
            <a:xfrm>
              <a:off x="-1" y="4953000"/>
              <a:ext cx="9144001" cy="190500"/>
            </a:xfrm>
            <a:prstGeom prst="rect">
              <a:avLst/>
            </a:prstGeom>
            <a:gradFill flip="none" rotWithShape="1">
              <a:gsLst>
                <a:gs pos="0">
                  <a:srgbClr val="D2CCC8"/>
                </a:gs>
                <a:gs pos="51000">
                  <a:srgbClr val="F6F0E8">
                    <a:shade val="67500"/>
                    <a:satMod val="115000"/>
                  </a:srgbClr>
                </a:gs>
                <a:gs pos="100000">
                  <a:srgbClr val="F6F0E8">
                    <a:shade val="100000"/>
                    <a:satMod val="115000"/>
                  </a:srgb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sp>
        <p:nvSpPr>
          <p:cNvPr id="2" name="Rectangle 5">
            <a:extLst>
              <a:ext uri="{FF2B5EF4-FFF2-40B4-BE49-F238E27FC236}">
                <a16:creationId xmlns:a16="http://schemas.microsoft.com/office/drawing/2014/main" id="{71EBE35E-C4AA-9BDE-8A6E-0066BF9174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3935" y="99715"/>
            <a:ext cx="65" cy="25776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9522" rIns="0" bIns="-952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he-IL" altLang="he-I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5A96BE76-EC89-E172-B63C-A97B61A00A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48399"/>
            <a:ext cx="65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he-IL" altLang="he-IL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kumimoji="0" lang="he-IL" altLang="he-I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53696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>
            <a:spLocks noGrp="1"/>
          </p:cNvSpPr>
          <p:nvPr>
            <p:ph type="body" idx="1"/>
          </p:nvPr>
        </p:nvSpPr>
        <p:spPr>
          <a:xfrm>
            <a:off x="311699" y="1321754"/>
            <a:ext cx="8520600" cy="31961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he-IL" sz="1800" b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למה </a:t>
            </a:r>
            <a:r>
              <a:rPr lang="en-US" sz="1800" b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?Joint Embedding</a:t>
            </a:r>
            <a:r>
              <a:rPr lang="he-IL" sz="1800" b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</a:t>
            </a:r>
          </a:p>
          <a:p>
            <a:pPr marL="0" lvl="0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he-IL" sz="18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הלמידה מתבצעת מההתחלה יחד, כך שסוג אחד של דאטה תורם ללמידה ולשיפור השגיאות של האחר במקביל ללמידה ולשיפור השגיאות שלו. </a:t>
            </a:r>
          </a:p>
          <a:p>
            <a:pPr marL="0" lvl="0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he-IL" sz="1800" b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למה </a:t>
            </a:r>
            <a:r>
              <a:rPr lang="en-US" sz="1800" b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?Data Fusion</a:t>
            </a:r>
            <a:r>
              <a:rPr lang="he-IL" sz="1800" b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</a:t>
            </a:r>
          </a:p>
          <a:p>
            <a:pPr marL="0" lvl="0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he-IL" sz="18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כאשר יש לנו מצב שאין לנו את כל המקורות לכל דגימה,  נוכל להתבסס רק על אלו שיש לנו. </a:t>
            </a:r>
          </a:p>
        </p:txBody>
      </p:sp>
      <p:sp>
        <p:nvSpPr>
          <p:cNvPr id="68" name="Google Shape;68;p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lvl="0" algn="ctr" rtl="0"/>
            <a:r>
              <a:rPr lang="en-US" dirty="0"/>
              <a:t>Data Fusion OR Joint Embedding</a:t>
            </a:r>
          </a:p>
        </p:txBody>
      </p:sp>
      <p:grpSp>
        <p:nvGrpSpPr>
          <p:cNvPr id="26" name="קבוצה 25">
            <a:extLst>
              <a:ext uri="{FF2B5EF4-FFF2-40B4-BE49-F238E27FC236}">
                <a16:creationId xmlns:a16="http://schemas.microsoft.com/office/drawing/2014/main" id="{B45872F6-71C8-89DD-0CF7-B2B9E4CF3364}"/>
              </a:ext>
            </a:extLst>
          </p:cNvPr>
          <p:cNvGrpSpPr/>
          <p:nvPr/>
        </p:nvGrpSpPr>
        <p:grpSpPr>
          <a:xfrm>
            <a:off x="-1" y="-1"/>
            <a:ext cx="9643551" cy="5143501"/>
            <a:chOff x="-1" y="-1"/>
            <a:chExt cx="9643551" cy="5143501"/>
          </a:xfrm>
        </p:grpSpPr>
        <p:grpSp>
          <p:nvGrpSpPr>
            <p:cNvPr id="24" name="קבוצה 23">
              <a:extLst>
                <a:ext uri="{FF2B5EF4-FFF2-40B4-BE49-F238E27FC236}">
                  <a16:creationId xmlns:a16="http://schemas.microsoft.com/office/drawing/2014/main" id="{A8B2142B-013E-9FE4-774E-B07A5DE9B673}"/>
                </a:ext>
              </a:extLst>
            </p:cNvPr>
            <p:cNvGrpSpPr/>
            <p:nvPr/>
          </p:nvGrpSpPr>
          <p:grpSpPr>
            <a:xfrm>
              <a:off x="-1" y="-1"/>
              <a:ext cx="9643551" cy="1866086"/>
              <a:chOff x="-1" y="-1"/>
              <a:chExt cx="9643551" cy="1866086"/>
            </a:xfrm>
          </p:grpSpPr>
          <p:sp>
            <p:nvSpPr>
              <p:cNvPr id="23" name="משולש שווה-שוקיים 22">
                <a:extLst>
                  <a:ext uri="{FF2B5EF4-FFF2-40B4-BE49-F238E27FC236}">
                    <a16:creationId xmlns:a16="http://schemas.microsoft.com/office/drawing/2014/main" id="{232B2A9D-A927-832A-2B60-D357B3FC7E26}"/>
                  </a:ext>
                </a:extLst>
              </p:cNvPr>
              <p:cNvSpPr/>
              <p:nvPr/>
            </p:nvSpPr>
            <p:spPr>
              <a:xfrm>
                <a:off x="2" y="0"/>
                <a:ext cx="753531" cy="702733"/>
              </a:xfrm>
              <a:prstGeom prst="triangle">
                <a:avLst>
                  <a:gd name="adj" fmla="val 0"/>
                </a:avLst>
              </a:prstGeom>
              <a:solidFill>
                <a:srgbClr val="CCA677">
                  <a:alpha val="1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27" name="משולש שווה-שוקיים 26">
                <a:extLst>
                  <a:ext uri="{FF2B5EF4-FFF2-40B4-BE49-F238E27FC236}">
                    <a16:creationId xmlns:a16="http://schemas.microsoft.com/office/drawing/2014/main" id="{7D7FE2F1-889D-3A17-896D-F3CFB11A87CD}"/>
                  </a:ext>
                </a:extLst>
              </p:cNvPr>
              <p:cNvSpPr/>
              <p:nvPr/>
            </p:nvSpPr>
            <p:spPr>
              <a:xfrm rot="10800000">
                <a:off x="-1" y="-1"/>
                <a:ext cx="1744134" cy="948268"/>
              </a:xfrm>
              <a:prstGeom prst="triangle">
                <a:avLst>
                  <a:gd name="adj" fmla="val 44104"/>
                </a:avLst>
              </a:prstGeom>
              <a:solidFill>
                <a:srgbClr val="D2CCC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28" name="משולש שווה-שוקיים 27">
                <a:extLst>
                  <a:ext uri="{FF2B5EF4-FFF2-40B4-BE49-F238E27FC236}">
                    <a16:creationId xmlns:a16="http://schemas.microsoft.com/office/drawing/2014/main" id="{43E5D326-A2E8-83E0-8688-8071624EC578}"/>
                  </a:ext>
                </a:extLst>
              </p:cNvPr>
              <p:cNvSpPr/>
              <p:nvPr/>
            </p:nvSpPr>
            <p:spPr>
              <a:xfrm>
                <a:off x="967417" y="0"/>
                <a:ext cx="1211198" cy="948268"/>
              </a:xfrm>
              <a:prstGeom prst="triangle">
                <a:avLst>
                  <a:gd name="adj" fmla="val 0"/>
                </a:avLst>
              </a:prstGeom>
              <a:solidFill>
                <a:srgbClr val="CCA677">
                  <a:alpha val="17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29" name="משולש שווה-שוקיים 28">
                <a:extLst>
                  <a:ext uri="{FF2B5EF4-FFF2-40B4-BE49-F238E27FC236}">
                    <a16:creationId xmlns:a16="http://schemas.microsoft.com/office/drawing/2014/main" id="{B5E9EBBB-038A-AC64-2A23-71498CC4D5A9}"/>
                  </a:ext>
                </a:extLst>
              </p:cNvPr>
              <p:cNvSpPr/>
              <p:nvPr/>
            </p:nvSpPr>
            <p:spPr>
              <a:xfrm rot="18871903">
                <a:off x="8350206" y="572741"/>
                <a:ext cx="1439467" cy="1147221"/>
              </a:xfrm>
              <a:prstGeom prst="triangle">
                <a:avLst>
                  <a:gd name="adj" fmla="val 0"/>
                </a:avLst>
              </a:prstGeom>
              <a:solidFill>
                <a:srgbClr val="CCA677">
                  <a:alpha val="17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30" name="משולש שווה-שוקיים 29">
                <a:extLst>
                  <a:ext uri="{FF2B5EF4-FFF2-40B4-BE49-F238E27FC236}">
                    <a16:creationId xmlns:a16="http://schemas.microsoft.com/office/drawing/2014/main" id="{02130F39-71A8-9B63-7472-3D034F863266}"/>
                  </a:ext>
                </a:extLst>
              </p:cNvPr>
              <p:cNvSpPr/>
              <p:nvPr/>
            </p:nvSpPr>
            <p:spPr>
              <a:xfrm rot="11848929">
                <a:off x="8371354" y="770575"/>
                <a:ext cx="1233532" cy="831301"/>
              </a:xfrm>
              <a:prstGeom prst="triangle">
                <a:avLst>
                  <a:gd name="adj" fmla="val 44104"/>
                </a:avLst>
              </a:prstGeom>
              <a:solidFill>
                <a:srgbClr val="D2CCC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</p:grpSp>
        <p:sp>
          <p:nvSpPr>
            <p:cNvPr id="25" name="מלבן 24">
              <a:extLst>
                <a:ext uri="{FF2B5EF4-FFF2-40B4-BE49-F238E27FC236}">
                  <a16:creationId xmlns:a16="http://schemas.microsoft.com/office/drawing/2014/main" id="{06FF513C-6E84-2AA7-B2B4-207350687F3E}"/>
                </a:ext>
              </a:extLst>
            </p:cNvPr>
            <p:cNvSpPr/>
            <p:nvPr/>
          </p:nvSpPr>
          <p:spPr>
            <a:xfrm>
              <a:off x="-1" y="4953000"/>
              <a:ext cx="9144001" cy="190500"/>
            </a:xfrm>
            <a:prstGeom prst="rect">
              <a:avLst/>
            </a:prstGeom>
            <a:gradFill flip="none" rotWithShape="1">
              <a:gsLst>
                <a:gs pos="0">
                  <a:srgbClr val="D2CCC8"/>
                </a:gs>
                <a:gs pos="51000">
                  <a:srgbClr val="F6F0E8">
                    <a:shade val="67500"/>
                    <a:satMod val="115000"/>
                  </a:srgbClr>
                </a:gs>
                <a:gs pos="100000">
                  <a:srgbClr val="F6F0E8">
                    <a:shade val="100000"/>
                    <a:satMod val="115000"/>
                  </a:srgb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sp>
        <p:nvSpPr>
          <p:cNvPr id="3" name="Rectangle 1">
            <a:extLst>
              <a:ext uri="{FF2B5EF4-FFF2-40B4-BE49-F238E27FC236}">
                <a16:creationId xmlns:a16="http://schemas.microsoft.com/office/drawing/2014/main" id="{5A96BE76-EC89-E172-B63C-A97B61A00A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48399"/>
            <a:ext cx="65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he-IL" altLang="he-IL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kumimoji="0" lang="he-IL" altLang="he-I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080753"/>
      </p:ext>
    </p:extLst>
  </p:cSld>
  <p:clrMapOvr>
    <a:masterClrMapping/>
  </p:clrMapOvr>
</p:sld>
</file>

<file path=ppt/theme/theme1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9213</TotalTime>
  <Words>2961</Words>
  <Application>Microsoft Office PowerPoint</Application>
  <PresentationFormat>‫הצגה על המסך (16:9)</PresentationFormat>
  <Paragraphs>278</Paragraphs>
  <Slides>38</Slides>
  <Notes>38</Notes>
  <HiddenSlides>0</HiddenSlides>
  <MMClips>3</MMClips>
  <ScaleCrop>false</ScaleCrop>
  <HeadingPairs>
    <vt:vector size="6" baseType="variant">
      <vt:variant>
        <vt:lpstr>גופנים בשימוש</vt:lpstr>
      </vt:variant>
      <vt:variant>
        <vt:i4>8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38</vt:i4>
      </vt:variant>
    </vt:vector>
  </HeadingPairs>
  <TitlesOfParts>
    <vt:vector size="47" baseType="lpstr">
      <vt:lpstr>Bahnschrift</vt:lpstr>
      <vt:lpstr>Wingdings</vt:lpstr>
      <vt:lpstr>Calibri Light</vt:lpstr>
      <vt:lpstr>BN United</vt:lpstr>
      <vt:lpstr>Arial</vt:lpstr>
      <vt:lpstr>Calibri</vt:lpstr>
      <vt:lpstr>Segoe UI Semilight</vt:lpstr>
      <vt:lpstr>Cambria Math</vt:lpstr>
      <vt:lpstr>ערכת נושא Office</vt:lpstr>
      <vt:lpstr>Joint Embedding &amp;  Data Fusion</vt:lpstr>
      <vt:lpstr>Embedding</vt:lpstr>
      <vt:lpstr>Joint embedding</vt:lpstr>
      <vt:lpstr>Joint embedding</vt:lpstr>
      <vt:lpstr>Joint embedding</vt:lpstr>
      <vt:lpstr>Data Fusion</vt:lpstr>
      <vt:lpstr>3 ways to fusion</vt:lpstr>
      <vt:lpstr>Data Fusion OR Joint Embedding</vt:lpstr>
      <vt:lpstr>Data Fusion OR Joint Embedding</vt:lpstr>
      <vt:lpstr>Joint video &amp; audio Embedding Cocktail Party </vt:lpstr>
      <vt:lpstr>Compering to audio only</vt:lpstr>
      <vt:lpstr>Data set</vt:lpstr>
      <vt:lpstr>Data set</vt:lpstr>
      <vt:lpstr>STFT - Short-time Fourier transform</vt:lpstr>
      <vt:lpstr>Architecture</vt:lpstr>
      <vt:lpstr>מצגת של PowerPoint‏</vt:lpstr>
      <vt:lpstr>How the model uses the visual?</vt:lpstr>
      <vt:lpstr>Joint Embedding of Shapes and Images via CNN Image Purification</vt:lpstr>
      <vt:lpstr>Find the most similar pair of chairs </vt:lpstr>
      <vt:lpstr>Object-based similarity estimation for images</vt:lpstr>
      <vt:lpstr>2D &amp; 3D</vt:lpstr>
      <vt:lpstr>How?</vt:lpstr>
      <vt:lpstr>CNN Convolutional Neural Networks</vt:lpstr>
      <vt:lpstr>CNN for Image Embedding </vt:lpstr>
      <vt:lpstr>Overview</vt:lpstr>
      <vt:lpstr>Conclusion</vt:lpstr>
      <vt:lpstr>מצגת של PowerPoint‏</vt:lpstr>
      <vt:lpstr>Data set</vt:lpstr>
      <vt:lpstr>מצגת של PowerPoint‏</vt:lpstr>
      <vt:lpstr>Image embedding methods</vt:lpstr>
      <vt:lpstr>Question embedding methods</vt:lpstr>
      <vt:lpstr>Architecture</vt:lpstr>
      <vt:lpstr>Question only</vt:lpstr>
      <vt:lpstr>Image only</vt:lpstr>
      <vt:lpstr>Results</vt:lpstr>
      <vt:lpstr>Result examples</vt:lpstr>
      <vt:lpstr>Code:</vt:lpstr>
      <vt:lpstr>Thanks ! 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Joint embedding</dc:title>
  <cp:lastModifiedBy>עדן שקורי</cp:lastModifiedBy>
  <cp:revision>70</cp:revision>
  <dcterms:modified xsi:type="dcterms:W3CDTF">2022-05-23T05:22:07Z</dcterms:modified>
</cp:coreProperties>
</file>